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283" r:id="rId5"/>
    <p:sldId id="297" r:id="rId6"/>
    <p:sldId id="840" r:id="rId7"/>
    <p:sldId id="299" r:id="rId8"/>
    <p:sldId id="301" r:id="rId9"/>
    <p:sldId id="272" r:id="rId10"/>
    <p:sldId id="858" r:id="rId11"/>
    <p:sldId id="294" r:id="rId12"/>
    <p:sldId id="831" r:id="rId13"/>
    <p:sldId id="843" r:id="rId14"/>
    <p:sldId id="844" r:id="rId15"/>
    <p:sldId id="846" r:id="rId16"/>
    <p:sldId id="845" r:id="rId17"/>
    <p:sldId id="850" r:id="rId18"/>
    <p:sldId id="835" r:id="rId19"/>
    <p:sldId id="262" r:id="rId20"/>
    <p:sldId id="285" r:id="rId21"/>
    <p:sldId id="286" r:id="rId22"/>
    <p:sldId id="287" r:id="rId23"/>
    <p:sldId id="289" r:id="rId24"/>
    <p:sldId id="836" r:id="rId25"/>
    <p:sldId id="291" r:id="rId26"/>
    <p:sldId id="832" r:id="rId27"/>
    <p:sldId id="830" r:id="rId28"/>
    <p:sldId id="872" r:id="rId29"/>
    <p:sldId id="852" r:id="rId30"/>
    <p:sldId id="854" r:id="rId31"/>
    <p:sldId id="870" r:id="rId32"/>
    <p:sldId id="871" r:id="rId33"/>
    <p:sldId id="856" r:id="rId34"/>
    <p:sldId id="855" r:id="rId35"/>
    <p:sldId id="851" r:id="rId36"/>
    <p:sldId id="860" r:id="rId37"/>
    <p:sldId id="837" r:id="rId38"/>
    <p:sldId id="867" r:id="rId39"/>
    <p:sldId id="861" r:id="rId40"/>
    <p:sldId id="824" r:id="rId41"/>
    <p:sldId id="862" r:id="rId42"/>
    <p:sldId id="822" r:id="rId43"/>
    <p:sldId id="295" r:id="rId44"/>
    <p:sldId id="848" r:id="rId45"/>
    <p:sldId id="864" r:id="rId46"/>
    <p:sldId id="863" r:id="rId47"/>
    <p:sldId id="842" r:id="rId48"/>
    <p:sldId id="868" r:id="rId49"/>
    <p:sldId id="869" r:id="rId50"/>
    <p:sldId id="849" r:id="rId51"/>
    <p:sldId id="841" r:id="rId52"/>
    <p:sldId id="857" r:id="rId5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1"/>
    <p:restoredTop sz="91241"/>
  </p:normalViewPr>
  <p:slideViewPr>
    <p:cSldViewPr snapToGrid="0">
      <p:cViewPr varScale="1">
        <p:scale>
          <a:sx n="101" d="100"/>
          <a:sy n="101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8903A-959F-9146-BBD9-B30AF0C368B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42B0BB9-8DF7-834E-8E19-769D316E35BE}">
      <dgm:prSet phldrT="[Text]"/>
      <dgm:spPr/>
      <dgm:t>
        <a:bodyPr/>
        <a:lstStyle/>
        <a:p>
          <a:r>
            <a:rPr lang="en-GB" dirty="0"/>
            <a:t>Get Sample Data</a:t>
          </a:r>
        </a:p>
      </dgm:t>
    </dgm:pt>
    <dgm:pt modelId="{3B52B6EC-1BAA-5842-82B1-F62A729CB636}" type="parTrans" cxnId="{467CF001-8D33-294B-9408-497CBD9194EF}">
      <dgm:prSet/>
      <dgm:spPr/>
      <dgm:t>
        <a:bodyPr/>
        <a:lstStyle/>
        <a:p>
          <a:endParaRPr lang="en-GB"/>
        </a:p>
      </dgm:t>
    </dgm:pt>
    <dgm:pt modelId="{3F880BD0-43AB-014B-8A5E-84ABD96F45CA}" type="sibTrans" cxnId="{467CF001-8D33-294B-9408-497CBD9194EF}">
      <dgm:prSet/>
      <dgm:spPr/>
      <dgm:t>
        <a:bodyPr/>
        <a:lstStyle/>
        <a:p>
          <a:endParaRPr lang="en-GB"/>
        </a:p>
      </dgm:t>
    </dgm:pt>
    <dgm:pt modelId="{0A5F7B4E-F001-BC44-86AE-61CAA5B545E6}">
      <dgm:prSet phldrT="[Text]"/>
      <dgm:spPr/>
      <dgm:t>
        <a:bodyPr/>
        <a:lstStyle/>
        <a:p>
          <a:r>
            <a:rPr lang="en-GB" dirty="0"/>
            <a:t>Extract Apps</a:t>
          </a:r>
        </a:p>
      </dgm:t>
    </dgm:pt>
    <dgm:pt modelId="{FD80A853-5B7B-BF47-B205-16E470A5B9B3}" type="parTrans" cxnId="{93FA4D40-D261-474C-9B3E-12B77F1B8456}">
      <dgm:prSet/>
      <dgm:spPr/>
      <dgm:t>
        <a:bodyPr/>
        <a:lstStyle/>
        <a:p>
          <a:endParaRPr lang="en-GB"/>
        </a:p>
      </dgm:t>
    </dgm:pt>
    <dgm:pt modelId="{6F53AD36-647D-BF48-822D-EA222673FB8F}" type="sibTrans" cxnId="{93FA4D40-D261-474C-9B3E-12B77F1B8456}">
      <dgm:prSet/>
      <dgm:spPr/>
      <dgm:t>
        <a:bodyPr/>
        <a:lstStyle/>
        <a:p>
          <a:endParaRPr lang="en-GB"/>
        </a:p>
      </dgm:t>
    </dgm:pt>
    <dgm:pt modelId="{1E71924B-7392-D14B-821E-7A55B811BB14}">
      <dgm:prSet phldrT="[Text]"/>
      <dgm:spPr/>
      <dgm:t>
        <a:bodyPr/>
        <a:lstStyle/>
        <a:p>
          <a:r>
            <a:rPr lang="en-GB" dirty="0"/>
            <a:t>Scan These Apps</a:t>
          </a:r>
        </a:p>
      </dgm:t>
    </dgm:pt>
    <dgm:pt modelId="{6C977C07-7DAE-2F43-A325-BBC4FBEE03ED}" type="parTrans" cxnId="{79B5C3CE-D1BD-5844-B2A1-8A599404B4EB}">
      <dgm:prSet/>
      <dgm:spPr/>
      <dgm:t>
        <a:bodyPr/>
        <a:lstStyle/>
        <a:p>
          <a:endParaRPr lang="en-GB"/>
        </a:p>
      </dgm:t>
    </dgm:pt>
    <dgm:pt modelId="{C04FE176-6339-1944-9675-29BF07E2632F}" type="sibTrans" cxnId="{79B5C3CE-D1BD-5844-B2A1-8A599404B4EB}">
      <dgm:prSet/>
      <dgm:spPr/>
      <dgm:t>
        <a:bodyPr/>
        <a:lstStyle/>
        <a:p>
          <a:endParaRPr lang="en-GB"/>
        </a:p>
      </dgm:t>
    </dgm:pt>
    <dgm:pt modelId="{5B80B741-E6B4-964A-BF53-5E7031D3A57F}">
      <dgm:prSet phldrT="[Text]"/>
      <dgm:spPr/>
      <dgm:t>
        <a:bodyPr/>
        <a:lstStyle/>
        <a:p>
          <a:r>
            <a:rPr lang="en-GB" dirty="0"/>
            <a:t>Profit</a:t>
          </a:r>
        </a:p>
      </dgm:t>
    </dgm:pt>
    <dgm:pt modelId="{9E66C3D0-0D64-5944-8614-7A6F7699E627}" type="parTrans" cxnId="{E0CC5CCD-BEA4-0347-AAD7-04E63E9D8808}">
      <dgm:prSet/>
      <dgm:spPr/>
      <dgm:t>
        <a:bodyPr/>
        <a:lstStyle/>
        <a:p>
          <a:endParaRPr lang="en-GB"/>
        </a:p>
      </dgm:t>
    </dgm:pt>
    <dgm:pt modelId="{D035DC58-1E5E-4340-9736-FC9C5DFB6B59}" type="sibTrans" cxnId="{E0CC5CCD-BEA4-0347-AAD7-04E63E9D8808}">
      <dgm:prSet/>
      <dgm:spPr/>
      <dgm:t>
        <a:bodyPr/>
        <a:lstStyle/>
        <a:p>
          <a:endParaRPr lang="en-GB"/>
        </a:p>
      </dgm:t>
    </dgm:pt>
    <dgm:pt modelId="{B2E47EF5-BCE0-EB4E-978B-724E628C5918}" type="pres">
      <dgm:prSet presAssocID="{73A8903A-959F-9146-BBD9-B30AF0C368B2}" presName="Name0" presStyleCnt="0">
        <dgm:presLayoutVars>
          <dgm:dir/>
          <dgm:resizeHandles val="exact"/>
        </dgm:presLayoutVars>
      </dgm:prSet>
      <dgm:spPr/>
    </dgm:pt>
    <dgm:pt modelId="{7BA996F8-89F3-8442-B51E-393E2618AD7B}" type="pres">
      <dgm:prSet presAssocID="{042B0BB9-8DF7-834E-8E19-769D316E35BE}" presName="node" presStyleLbl="node1" presStyleIdx="0" presStyleCnt="4">
        <dgm:presLayoutVars>
          <dgm:bulletEnabled val="1"/>
        </dgm:presLayoutVars>
      </dgm:prSet>
      <dgm:spPr/>
    </dgm:pt>
    <dgm:pt modelId="{1A8A2EFA-8D51-5042-9762-341CD9A88F2D}" type="pres">
      <dgm:prSet presAssocID="{3F880BD0-43AB-014B-8A5E-84ABD96F45CA}" presName="sibTrans" presStyleLbl="sibTrans2D1" presStyleIdx="0" presStyleCnt="3"/>
      <dgm:spPr/>
    </dgm:pt>
    <dgm:pt modelId="{482FC227-60B4-AA49-9FDC-F29873A589FF}" type="pres">
      <dgm:prSet presAssocID="{3F880BD0-43AB-014B-8A5E-84ABD96F45CA}" presName="connectorText" presStyleLbl="sibTrans2D1" presStyleIdx="0" presStyleCnt="3"/>
      <dgm:spPr/>
    </dgm:pt>
    <dgm:pt modelId="{48AF7207-0A96-2148-AE3E-5AD24C912921}" type="pres">
      <dgm:prSet presAssocID="{0A5F7B4E-F001-BC44-86AE-61CAA5B545E6}" presName="node" presStyleLbl="node1" presStyleIdx="1" presStyleCnt="4">
        <dgm:presLayoutVars>
          <dgm:bulletEnabled val="1"/>
        </dgm:presLayoutVars>
      </dgm:prSet>
      <dgm:spPr/>
    </dgm:pt>
    <dgm:pt modelId="{C2D7BB49-2EEA-8D41-9DBD-9C56268FBEF8}" type="pres">
      <dgm:prSet presAssocID="{6F53AD36-647D-BF48-822D-EA222673FB8F}" presName="sibTrans" presStyleLbl="sibTrans2D1" presStyleIdx="1" presStyleCnt="3"/>
      <dgm:spPr/>
    </dgm:pt>
    <dgm:pt modelId="{BED9617E-1AB0-3F44-98BE-16C5F4914798}" type="pres">
      <dgm:prSet presAssocID="{6F53AD36-647D-BF48-822D-EA222673FB8F}" presName="connectorText" presStyleLbl="sibTrans2D1" presStyleIdx="1" presStyleCnt="3"/>
      <dgm:spPr/>
    </dgm:pt>
    <dgm:pt modelId="{69218AD8-2C47-7143-8F92-A3C6256EE489}" type="pres">
      <dgm:prSet presAssocID="{1E71924B-7392-D14B-821E-7A55B811BB14}" presName="node" presStyleLbl="node1" presStyleIdx="2" presStyleCnt="4">
        <dgm:presLayoutVars>
          <dgm:bulletEnabled val="1"/>
        </dgm:presLayoutVars>
      </dgm:prSet>
      <dgm:spPr/>
    </dgm:pt>
    <dgm:pt modelId="{74DC6EA2-0A65-684C-BB77-254C19C72774}" type="pres">
      <dgm:prSet presAssocID="{C04FE176-6339-1944-9675-29BF07E2632F}" presName="sibTrans" presStyleLbl="sibTrans2D1" presStyleIdx="2" presStyleCnt="3"/>
      <dgm:spPr/>
    </dgm:pt>
    <dgm:pt modelId="{0F14A072-5222-3A47-83DD-10408CB19334}" type="pres">
      <dgm:prSet presAssocID="{C04FE176-6339-1944-9675-29BF07E2632F}" presName="connectorText" presStyleLbl="sibTrans2D1" presStyleIdx="2" presStyleCnt="3"/>
      <dgm:spPr/>
    </dgm:pt>
    <dgm:pt modelId="{4A943B1F-9E14-B24F-B77D-86F3318DA801}" type="pres">
      <dgm:prSet presAssocID="{5B80B741-E6B4-964A-BF53-5E7031D3A57F}" presName="node" presStyleLbl="node1" presStyleIdx="3" presStyleCnt="4">
        <dgm:presLayoutVars>
          <dgm:bulletEnabled val="1"/>
        </dgm:presLayoutVars>
      </dgm:prSet>
      <dgm:spPr/>
    </dgm:pt>
  </dgm:ptLst>
  <dgm:cxnLst>
    <dgm:cxn modelId="{467CF001-8D33-294B-9408-497CBD9194EF}" srcId="{73A8903A-959F-9146-BBD9-B30AF0C368B2}" destId="{042B0BB9-8DF7-834E-8E19-769D316E35BE}" srcOrd="0" destOrd="0" parTransId="{3B52B6EC-1BAA-5842-82B1-F62A729CB636}" sibTransId="{3F880BD0-43AB-014B-8A5E-84ABD96F45CA}"/>
    <dgm:cxn modelId="{F1170325-8453-A042-95FF-15B14085FDF4}" type="presOf" srcId="{C04FE176-6339-1944-9675-29BF07E2632F}" destId="{0F14A072-5222-3A47-83DD-10408CB19334}" srcOrd="1" destOrd="0" presId="urn:microsoft.com/office/officeart/2005/8/layout/process1"/>
    <dgm:cxn modelId="{475C8B3E-ABD3-0B41-9921-B2AE2349D200}" type="presOf" srcId="{042B0BB9-8DF7-834E-8E19-769D316E35BE}" destId="{7BA996F8-89F3-8442-B51E-393E2618AD7B}" srcOrd="0" destOrd="0" presId="urn:microsoft.com/office/officeart/2005/8/layout/process1"/>
    <dgm:cxn modelId="{93FA4D40-D261-474C-9B3E-12B77F1B8456}" srcId="{73A8903A-959F-9146-BBD9-B30AF0C368B2}" destId="{0A5F7B4E-F001-BC44-86AE-61CAA5B545E6}" srcOrd="1" destOrd="0" parTransId="{FD80A853-5B7B-BF47-B205-16E470A5B9B3}" sibTransId="{6F53AD36-647D-BF48-822D-EA222673FB8F}"/>
    <dgm:cxn modelId="{6912855C-C737-CA4D-8DA9-9CA263433A6A}" type="presOf" srcId="{1E71924B-7392-D14B-821E-7A55B811BB14}" destId="{69218AD8-2C47-7143-8F92-A3C6256EE489}" srcOrd="0" destOrd="0" presId="urn:microsoft.com/office/officeart/2005/8/layout/process1"/>
    <dgm:cxn modelId="{54D3BB79-B420-204C-BDA8-0E09715CE386}" type="presOf" srcId="{C04FE176-6339-1944-9675-29BF07E2632F}" destId="{74DC6EA2-0A65-684C-BB77-254C19C72774}" srcOrd="0" destOrd="0" presId="urn:microsoft.com/office/officeart/2005/8/layout/process1"/>
    <dgm:cxn modelId="{0F88977F-5E04-FA49-8B89-E2F45193809D}" type="presOf" srcId="{5B80B741-E6B4-964A-BF53-5E7031D3A57F}" destId="{4A943B1F-9E14-B24F-B77D-86F3318DA801}" srcOrd="0" destOrd="0" presId="urn:microsoft.com/office/officeart/2005/8/layout/process1"/>
    <dgm:cxn modelId="{5CBB4F83-8234-6848-A937-24070204DFBD}" type="presOf" srcId="{3F880BD0-43AB-014B-8A5E-84ABD96F45CA}" destId="{482FC227-60B4-AA49-9FDC-F29873A589FF}" srcOrd="1" destOrd="0" presId="urn:microsoft.com/office/officeart/2005/8/layout/process1"/>
    <dgm:cxn modelId="{39800A9B-2D60-3F4D-8FC8-A45D3C3154AA}" type="presOf" srcId="{73A8903A-959F-9146-BBD9-B30AF0C368B2}" destId="{B2E47EF5-BCE0-EB4E-978B-724E628C5918}" srcOrd="0" destOrd="0" presId="urn:microsoft.com/office/officeart/2005/8/layout/process1"/>
    <dgm:cxn modelId="{0B8AF8AA-7CE0-0A45-8037-D20D2A09B41D}" type="presOf" srcId="{3F880BD0-43AB-014B-8A5E-84ABD96F45CA}" destId="{1A8A2EFA-8D51-5042-9762-341CD9A88F2D}" srcOrd="0" destOrd="0" presId="urn:microsoft.com/office/officeart/2005/8/layout/process1"/>
    <dgm:cxn modelId="{5C25F4C9-11B1-2F4D-B7E8-DE03F779E225}" type="presOf" srcId="{0A5F7B4E-F001-BC44-86AE-61CAA5B545E6}" destId="{48AF7207-0A96-2148-AE3E-5AD24C912921}" srcOrd="0" destOrd="0" presId="urn:microsoft.com/office/officeart/2005/8/layout/process1"/>
    <dgm:cxn modelId="{E0CC5CCD-BEA4-0347-AAD7-04E63E9D8808}" srcId="{73A8903A-959F-9146-BBD9-B30AF0C368B2}" destId="{5B80B741-E6B4-964A-BF53-5E7031D3A57F}" srcOrd="3" destOrd="0" parTransId="{9E66C3D0-0D64-5944-8614-7A6F7699E627}" sibTransId="{D035DC58-1E5E-4340-9736-FC9C5DFB6B59}"/>
    <dgm:cxn modelId="{79B5C3CE-D1BD-5844-B2A1-8A599404B4EB}" srcId="{73A8903A-959F-9146-BBD9-B30AF0C368B2}" destId="{1E71924B-7392-D14B-821E-7A55B811BB14}" srcOrd="2" destOrd="0" parTransId="{6C977C07-7DAE-2F43-A325-BBC4FBEE03ED}" sibTransId="{C04FE176-6339-1944-9675-29BF07E2632F}"/>
    <dgm:cxn modelId="{529895D4-E3FE-F54E-97B1-CD9A363CB61C}" type="presOf" srcId="{6F53AD36-647D-BF48-822D-EA222673FB8F}" destId="{BED9617E-1AB0-3F44-98BE-16C5F4914798}" srcOrd="1" destOrd="0" presId="urn:microsoft.com/office/officeart/2005/8/layout/process1"/>
    <dgm:cxn modelId="{B2639FED-2D7B-2540-97CC-1325C3AE1AA0}" type="presOf" srcId="{6F53AD36-647D-BF48-822D-EA222673FB8F}" destId="{C2D7BB49-2EEA-8D41-9DBD-9C56268FBEF8}" srcOrd="0" destOrd="0" presId="urn:microsoft.com/office/officeart/2005/8/layout/process1"/>
    <dgm:cxn modelId="{B2EF0CD5-C6DE-7A4D-9FA6-36DE56FDAD1D}" type="presParOf" srcId="{B2E47EF5-BCE0-EB4E-978B-724E628C5918}" destId="{7BA996F8-89F3-8442-B51E-393E2618AD7B}" srcOrd="0" destOrd="0" presId="urn:microsoft.com/office/officeart/2005/8/layout/process1"/>
    <dgm:cxn modelId="{FFBFB7F4-113B-8F4A-A5FC-213783A9D731}" type="presParOf" srcId="{B2E47EF5-BCE0-EB4E-978B-724E628C5918}" destId="{1A8A2EFA-8D51-5042-9762-341CD9A88F2D}" srcOrd="1" destOrd="0" presId="urn:microsoft.com/office/officeart/2005/8/layout/process1"/>
    <dgm:cxn modelId="{1C4E03CA-268D-2C4C-9AA8-3A0BE8B23CB2}" type="presParOf" srcId="{1A8A2EFA-8D51-5042-9762-341CD9A88F2D}" destId="{482FC227-60B4-AA49-9FDC-F29873A589FF}" srcOrd="0" destOrd="0" presId="urn:microsoft.com/office/officeart/2005/8/layout/process1"/>
    <dgm:cxn modelId="{36D3D0FB-E2D3-DF4A-9F2A-CE1F59C39A15}" type="presParOf" srcId="{B2E47EF5-BCE0-EB4E-978B-724E628C5918}" destId="{48AF7207-0A96-2148-AE3E-5AD24C912921}" srcOrd="2" destOrd="0" presId="urn:microsoft.com/office/officeart/2005/8/layout/process1"/>
    <dgm:cxn modelId="{ADB95655-9C5F-0A41-9CBE-3304844F549F}" type="presParOf" srcId="{B2E47EF5-BCE0-EB4E-978B-724E628C5918}" destId="{C2D7BB49-2EEA-8D41-9DBD-9C56268FBEF8}" srcOrd="3" destOrd="0" presId="urn:microsoft.com/office/officeart/2005/8/layout/process1"/>
    <dgm:cxn modelId="{95A95828-4C6D-3C44-859E-52DA6685C02B}" type="presParOf" srcId="{C2D7BB49-2EEA-8D41-9DBD-9C56268FBEF8}" destId="{BED9617E-1AB0-3F44-98BE-16C5F4914798}" srcOrd="0" destOrd="0" presId="urn:microsoft.com/office/officeart/2005/8/layout/process1"/>
    <dgm:cxn modelId="{E6A45199-23F7-CD47-9EBA-40131515D6B8}" type="presParOf" srcId="{B2E47EF5-BCE0-EB4E-978B-724E628C5918}" destId="{69218AD8-2C47-7143-8F92-A3C6256EE489}" srcOrd="4" destOrd="0" presId="urn:microsoft.com/office/officeart/2005/8/layout/process1"/>
    <dgm:cxn modelId="{934C566C-E061-CE4F-ABD5-C7D82074A1DF}" type="presParOf" srcId="{B2E47EF5-BCE0-EB4E-978B-724E628C5918}" destId="{74DC6EA2-0A65-684C-BB77-254C19C72774}" srcOrd="5" destOrd="0" presId="urn:microsoft.com/office/officeart/2005/8/layout/process1"/>
    <dgm:cxn modelId="{E60D1999-BA4C-D04B-B15A-CDBBE6352EFE}" type="presParOf" srcId="{74DC6EA2-0A65-684C-BB77-254C19C72774}" destId="{0F14A072-5222-3A47-83DD-10408CB19334}" srcOrd="0" destOrd="0" presId="urn:microsoft.com/office/officeart/2005/8/layout/process1"/>
    <dgm:cxn modelId="{36E92377-51BF-2244-A161-485749510047}" type="presParOf" srcId="{B2E47EF5-BCE0-EB4E-978B-724E628C5918}" destId="{4A943B1F-9E14-B24F-B77D-86F3318DA80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96765-4C6A-2746-8A5E-22162A83F434}" type="doc">
      <dgm:prSet loTypeId="urn:microsoft.com/office/officeart/2005/8/layout/pyramid1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55E9DD2-62A2-D24F-BAD0-E713FDA63E53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GB" sz="2800" b="1" dirty="0">
              <a:solidFill>
                <a:schemeClr val="bg1"/>
              </a:solidFill>
            </a:rPr>
            <a:t>Normal</a:t>
          </a:r>
        </a:p>
      </dgm:t>
    </dgm:pt>
    <dgm:pt modelId="{CF2B9F05-5A3F-AF4D-8922-6B39E31F4326}" type="parTrans" cxnId="{BEC3E206-77E7-7841-A1C7-A77B9A0EBE49}">
      <dgm:prSet/>
      <dgm:spPr/>
      <dgm:t>
        <a:bodyPr/>
        <a:lstStyle/>
        <a:p>
          <a:endParaRPr lang="en-GB"/>
        </a:p>
      </dgm:t>
    </dgm:pt>
    <dgm:pt modelId="{9DC790B8-E30F-824B-9C79-B89D1B7D94B0}" type="sibTrans" cxnId="{BEC3E206-77E7-7841-A1C7-A77B9A0EBE49}">
      <dgm:prSet/>
      <dgm:spPr/>
      <dgm:t>
        <a:bodyPr/>
        <a:lstStyle/>
        <a:p>
          <a:endParaRPr lang="en-GB"/>
        </a:p>
      </dgm:t>
    </dgm:pt>
    <dgm:pt modelId="{E052EA76-2C7B-B34F-8FBF-36E0EA48B306}">
      <dgm:prSet phldrT="[Text]" custT="1"/>
      <dgm:spPr>
        <a:solidFill>
          <a:srgbClr val="FF0000"/>
        </a:solidFill>
      </dgm:spPr>
      <dgm:t>
        <a:bodyPr/>
        <a:lstStyle/>
        <a:p>
          <a:br>
            <a:rPr lang="en-GB" sz="1500" b="1" dirty="0">
              <a:solidFill>
                <a:schemeClr val="bg1"/>
              </a:solidFill>
            </a:rPr>
          </a:br>
          <a:br>
            <a:rPr lang="en-GB" sz="1500" b="1" dirty="0">
              <a:solidFill>
                <a:schemeClr val="bg1"/>
              </a:solidFill>
            </a:rPr>
          </a:br>
          <a:br>
            <a:rPr lang="en-GB" sz="1500" b="1" dirty="0">
              <a:solidFill>
                <a:schemeClr val="bg1"/>
              </a:solidFill>
            </a:rPr>
          </a:br>
          <a:r>
            <a:rPr lang="en-GB" sz="1500" b="1" dirty="0">
              <a:solidFill>
                <a:schemeClr val="bg1"/>
              </a:solidFill>
            </a:rPr>
            <a:t>Dangerous</a:t>
          </a:r>
        </a:p>
      </dgm:t>
    </dgm:pt>
    <dgm:pt modelId="{F8AAEC17-70DA-8140-B2B4-866E2C43D608}" type="sibTrans" cxnId="{A42FEBAC-311D-6C47-A890-1A4D86D13750}">
      <dgm:prSet/>
      <dgm:spPr/>
      <dgm:t>
        <a:bodyPr/>
        <a:lstStyle/>
        <a:p>
          <a:endParaRPr lang="en-GB"/>
        </a:p>
      </dgm:t>
    </dgm:pt>
    <dgm:pt modelId="{D885C064-4C88-1442-AB5C-93E5016E763F}" type="parTrans" cxnId="{A42FEBAC-311D-6C47-A890-1A4D86D13750}">
      <dgm:prSet/>
      <dgm:spPr/>
      <dgm:t>
        <a:bodyPr/>
        <a:lstStyle/>
        <a:p>
          <a:endParaRPr lang="en-GB"/>
        </a:p>
      </dgm:t>
    </dgm:pt>
    <dgm:pt modelId="{47FB1BC3-34EC-B548-A561-08AFC682DC0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GB" sz="2000" b="1" dirty="0">
              <a:solidFill>
                <a:schemeClr val="bg1"/>
              </a:solidFill>
            </a:rPr>
            <a:t>Signature</a:t>
          </a:r>
        </a:p>
      </dgm:t>
    </dgm:pt>
    <dgm:pt modelId="{7E84E4AA-CAD3-404F-82BF-FB3AC98EF926}" type="sibTrans" cxnId="{EA44E976-2AB8-AF42-9732-8343E476E7EC}">
      <dgm:prSet/>
      <dgm:spPr/>
      <dgm:t>
        <a:bodyPr/>
        <a:lstStyle/>
        <a:p>
          <a:endParaRPr lang="en-GB"/>
        </a:p>
      </dgm:t>
    </dgm:pt>
    <dgm:pt modelId="{3758D904-287B-4C40-873C-FDEFA1510450}" type="parTrans" cxnId="{EA44E976-2AB8-AF42-9732-8343E476E7EC}">
      <dgm:prSet/>
      <dgm:spPr/>
      <dgm:t>
        <a:bodyPr/>
        <a:lstStyle/>
        <a:p>
          <a:endParaRPr lang="en-GB"/>
        </a:p>
      </dgm:t>
    </dgm:pt>
    <dgm:pt modelId="{9752FFFE-C6BC-D542-A895-E5572F558DCB}" type="pres">
      <dgm:prSet presAssocID="{C1596765-4C6A-2746-8A5E-22162A83F434}" presName="Name0" presStyleCnt="0">
        <dgm:presLayoutVars>
          <dgm:dir/>
          <dgm:animLvl val="lvl"/>
          <dgm:resizeHandles val="exact"/>
        </dgm:presLayoutVars>
      </dgm:prSet>
      <dgm:spPr/>
    </dgm:pt>
    <dgm:pt modelId="{108BF214-FA2B-AF44-91ED-43CC8B714B10}" type="pres">
      <dgm:prSet presAssocID="{E052EA76-2C7B-B34F-8FBF-36E0EA48B306}" presName="Name8" presStyleCnt="0"/>
      <dgm:spPr/>
    </dgm:pt>
    <dgm:pt modelId="{8C012C65-12E5-A84C-9409-EAEA1BB1C4EB}" type="pres">
      <dgm:prSet presAssocID="{E052EA76-2C7B-B34F-8FBF-36E0EA48B306}" presName="level" presStyleLbl="node1" presStyleIdx="0" presStyleCnt="3">
        <dgm:presLayoutVars>
          <dgm:chMax val="1"/>
          <dgm:bulletEnabled val="1"/>
        </dgm:presLayoutVars>
      </dgm:prSet>
      <dgm:spPr/>
    </dgm:pt>
    <dgm:pt modelId="{D4FD0D58-4FB7-2146-9190-B719D38A4973}" type="pres">
      <dgm:prSet presAssocID="{E052EA76-2C7B-B34F-8FBF-36E0EA48B30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A8FB8EC-A91C-FA44-A11D-D06C4B1CD0B4}" type="pres">
      <dgm:prSet presAssocID="{47FB1BC3-34EC-B548-A561-08AFC682DC08}" presName="Name8" presStyleCnt="0"/>
      <dgm:spPr/>
    </dgm:pt>
    <dgm:pt modelId="{C45479BF-36EB-7040-993B-BBA8B5AC989C}" type="pres">
      <dgm:prSet presAssocID="{47FB1BC3-34EC-B548-A561-08AFC682DC08}" presName="level" presStyleLbl="node1" presStyleIdx="1" presStyleCnt="3">
        <dgm:presLayoutVars>
          <dgm:chMax val="1"/>
          <dgm:bulletEnabled val="1"/>
        </dgm:presLayoutVars>
      </dgm:prSet>
      <dgm:spPr/>
    </dgm:pt>
    <dgm:pt modelId="{5B1A5D52-F892-0D4A-9AA5-B04FFBF9473D}" type="pres">
      <dgm:prSet presAssocID="{47FB1BC3-34EC-B548-A561-08AFC682DC0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1399D01-2B8A-204A-9924-BCEE63FB93F0}" type="pres">
      <dgm:prSet presAssocID="{B55E9DD2-62A2-D24F-BAD0-E713FDA63E53}" presName="Name8" presStyleCnt="0"/>
      <dgm:spPr/>
    </dgm:pt>
    <dgm:pt modelId="{BE739142-3D1E-AA43-9304-200AAB4DE580}" type="pres">
      <dgm:prSet presAssocID="{B55E9DD2-62A2-D24F-BAD0-E713FDA63E53}" presName="level" presStyleLbl="node1" presStyleIdx="2" presStyleCnt="3">
        <dgm:presLayoutVars>
          <dgm:chMax val="1"/>
          <dgm:bulletEnabled val="1"/>
        </dgm:presLayoutVars>
      </dgm:prSet>
      <dgm:spPr/>
    </dgm:pt>
    <dgm:pt modelId="{41A43E8B-6BD4-9245-85DC-ECD6A87DA1C3}" type="pres">
      <dgm:prSet presAssocID="{B55E9DD2-62A2-D24F-BAD0-E713FDA63E5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EC3E206-77E7-7841-A1C7-A77B9A0EBE49}" srcId="{C1596765-4C6A-2746-8A5E-22162A83F434}" destId="{B55E9DD2-62A2-D24F-BAD0-E713FDA63E53}" srcOrd="2" destOrd="0" parTransId="{CF2B9F05-5A3F-AF4D-8922-6B39E31F4326}" sibTransId="{9DC790B8-E30F-824B-9C79-B89D1B7D94B0}"/>
    <dgm:cxn modelId="{35479B1C-D8B6-214A-B2AA-531E0E10BD0C}" type="presOf" srcId="{E052EA76-2C7B-B34F-8FBF-36E0EA48B306}" destId="{D4FD0D58-4FB7-2146-9190-B719D38A4973}" srcOrd="1" destOrd="0" presId="urn:microsoft.com/office/officeart/2005/8/layout/pyramid1"/>
    <dgm:cxn modelId="{FA5F4159-BE6E-A84F-9ED0-AD1DD4B488DB}" type="presOf" srcId="{47FB1BC3-34EC-B548-A561-08AFC682DC08}" destId="{C45479BF-36EB-7040-993B-BBA8B5AC989C}" srcOrd="0" destOrd="0" presId="urn:microsoft.com/office/officeart/2005/8/layout/pyramid1"/>
    <dgm:cxn modelId="{6FDC176F-CA14-CE4F-9358-CF63CA2FE7AB}" type="presOf" srcId="{47FB1BC3-34EC-B548-A561-08AFC682DC08}" destId="{5B1A5D52-F892-0D4A-9AA5-B04FFBF9473D}" srcOrd="1" destOrd="0" presId="urn:microsoft.com/office/officeart/2005/8/layout/pyramid1"/>
    <dgm:cxn modelId="{EA44E976-2AB8-AF42-9732-8343E476E7EC}" srcId="{C1596765-4C6A-2746-8A5E-22162A83F434}" destId="{47FB1BC3-34EC-B548-A561-08AFC682DC08}" srcOrd="1" destOrd="0" parTransId="{3758D904-287B-4C40-873C-FDEFA1510450}" sibTransId="{7E84E4AA-CAD3-404F-82BF-FB3AC98EF926}"/>
    <dgm:cxn modelId="{6AE71079-7716-0448-AF1C-8325BC19963C}" type="presOf" srcId="{C1596765-4C6A-2746-8A5E-22162A83F434}" destId="{9752FFFE-C6BC-D542-A895-E5572F558DCB}" srcOrd="0" destOrd="0" presId="urn:microsoft.com/office/officeart/2005/8/layout/pyramid1"/>
    <dgm:cxn modelId="{F40E7E79-961E-8048-AA85-1C723DA07B14}" type="presOf" srcId="{B55E9DD2-62A2-D24F-BAD0-E713FDA63E53}" destId="{41A43E8B-6BD4-9245-85DC-ECD6A87DA1C3}" srcOrd="1" destOrd="0" presId="urn:microsoft.com/office/officeart/2005/8/layout/pyramid1"/>
    <dgm:cxn modelId="{9A52269F-EA40-824D-B4F7-725D8F187CE8}" type="presOf" srcId="{B55E9DD2-62A2-D24F-BAD0-E713FDA63E53}" destId="{BE739142-3D1E-AA43-9304-200AAB4DE580}" srcOrd="0" destOrd="0" presId="urn:microsoft.com/office/officeart/2005/8/layout/pyramid1"/>
    <dgm:cxn modelId="{A42FEBAC-311D-6C47-A890-1A4D86D13750}" srcId="{C1596765-4C6A-2746-8A5E-22162A83F434}" destId="{E052EA76-2C7B-B34F-8FBF-36E0EA48B306}" srcOrd="0" destOrd="0" parTransId="{D885C064-4C88-1442-AB5C-93E5016E763F}" sibTransId="{F8AAEC17-70DA-8140-B2B4-866E2C43D608}"/>
    <dgm:cxn modelId="{8B548AD2-2DA2-714E-B614-208FF722F093}" type="presOf" srcId="{E052EA76-2C7B-B34F-8FBF-36E0EA48B306}" destId="{8C012C65-12E5-A84C-9409-EAEA1BB1C4EB}" srcOrd="0" destOrd="0" presId="urn:microsoft.com/office/officeart/2005/8/layout/pyramid1"/>
    <dgm:cxn modelId="{DB43D11A-7D86-244A-A335-2C010DB80D6E}" type="presParOf" srcId="{9752FFFE-C6BC-D542-A895-E5572F558DCB}" destId="{108BF214-FA2B-AF44-91ED-43CC8B714B10}" srcOrd="0" destOrd="0" presId="urn:microsoft.com/office/officeart/2005/8/layout/pyramid1"/>
    <dgm:cxn modelId="{62628C21-414A-CD4A-9038-A06C6924B6A1}" type="presParOf" srcId="{108BF214-FA2B-AF44-91ED-43CC8B714B10}" destId="{8C012C65-12E5-A84C-9409-EAEA1BB1C4EB}" srcOrd="0" destOrd="0" presId="urn:microsoft.com/office/officeart/2005/8/layout/pyramid1"/>
    <dgm:cxn modelId="{598CB179-EA51-3740-BF12-82906AE9B526}" type="presParOf" srcId="{108BF214-FA2B-AF44-91ED-43CC8B714B10}" destId="{D4FD0D58-4FB7-2146-9190-B719D38A4973}" srcOrd="1" destOrd="0" presId="urn:microsoft.com/office/officeart/2005/8/layout/pyramid1"/>
    <dgm:cxn modelId="{1DF457E5-C488-4A48-9A2B-49179EC7A09B}" type="presParOf" srcId="{9752FFFE-C6BC-D542-A895-E5572F558DCB}" destId="{9A8FB8EC-A91C-FA44-A11D-D06C4B1CD0B4}" srcOrd="1" destOrd="0" presId="urn:microsoft.com/office/officeart/2005/8/layout/pyramid1"/>
    <dgm:cxn modelId="{30006FE9-F991-A148-ADB7-A8AA492CE912}" type="presParOf" srcId="{9A8FB8EC-A91C-FA44-A11D-D06C4B1CD0B4}" destId="{C45479BF-36EB-7040-993B-BBA8B5AC989C}" srcOrd="0" destOrd="0" presId="urn:microsoft.com/office/officeart/2005/8/layout/pyramid1"/>
    <dgm:cxn modelId="{5C4624A2-BF39-8848-BAC2-1E8631F9CB6B}" type="presParOf" srcId="{9A8FB8EC-A91C-FA44-A11D-D06C4B1CD0B4}" destId="{5B1A5D52-F892-0D4A-9AA5-B04FFBF9473D}" srcOrd="1" destOrd="0" presId="urn:microsoft.com/office/officeart/2005/8/layout/pyramid1"/>
    <dgm:cxn modelId="{FDB84016-D7A1-6846-96D7-B8E28C0A9E26}" type="presParOf" srcId="{9752FFFE-C6BC-D542-A895-E5572F558DCB}" destId="{D1399D01-2B8A-204A-9924-BCEE63FB93F0}" srcOrd="2" destOrd="0" presId="urn:microsoft.com/office/officeart/2005/8/layout/pyramid1"/>
    <dgm:cxn modelId="{321A9B22-491E-0949-9F2D-DEEF748FCFF0}" type="presParOf" srcId="{D1399D01-2B8A-204A-9924-BCEE63FB93F0}" destId="{BE739142-3D1E-AA43-9304-200AAB4DE580}" srcOrd="0" destOrd="0" presId="urn:microsoft.com/office/officeart/2005/8/layout/pyramid1"/>
    <dgm:cxn modelId="{5558D6A4-D1CF-3B45-99E4-78E1D7A8E4EA}" type="presParOf" srcId="{D1399D01-2B8A-204A-9924-BCEE63FB93F0}" destId="{41A43E8B-6BD4-9245-85DC-ECD6A87DA1C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A8903A-959F-9146-BBD9-B30AF0C368B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42B0BB9-8DF7-834E-8E19-769D316E35BE}">
      <dgm:prSet phldrT="[Text]"/>
      <dgm:spPr/>
      <dgm:t>
        <a:bodyPr/>
        <a:lstStyle/>
        <a:p>
          <a:r>
            <a:rPr lang="en-GB" dirty="0"/>
            <a:t>Get Sample Data</a:t>
          </a:r>
        </a:p>
      </dgm:t>
    </dgm:pt>
    <dgm:pt modelId="{3B52B6EC-1BAA-5842-82B1-F62A729CB636}" type="parTrans" cxnId="{467CF001-8D33-294B-9408-497CBD9194EF}">
      <dgm:prSet/>
      <dgm:spPr/>
      <dgm:t>
        <a:bodyPr/>
        <a:lstStyle/>
        <a:p>
          <a:endParaRPr lang="en-GB"/>
        </a:p>
      </dgm:t>
    </dgm:pt>
    <dgm:pt modelId="{3F880BD0-43AB-014B-8A5E-84ABD96F45CA}" type="sibTrans" cxnId="{467CF001-8D33-294B-9408-497CBD9194EF}">
      <dgm:prSet/>
      <dgm:spPr/>
      <dgm:t>
        <a:bodyPr/>
        <a:lstStyle/>
        <a:p>
          <a:endParaRPr lang="en-GB"/>
        </a:p>
      </dgm:t>
    </dgm:pt>
    <dgm:pt modelId="{0A5F7B4E-F001-BC44-86AE-61CAA5B545E6}">
      <dgm:prSet phldrT="[Text]"/>
      <dgm:spPr/>
      <dgm:t>
        <a:bodyPr/>
        <a:lstStyle/>
        <a:p>
          <a:r>
            <a:rPr lang="en-GB" dirty="0"/>
            <a:t>Extract Apps</a:t>
          </a:r>
        </a:p>
      </dgm:t>
    </dgm:pt>
    <dgm:pt modelId="{FD80A853-5B7B-BF47-B205-16E470A5B9B3}" type="parTrans" cxnId="{93FA4D40-D261-474C-9B3E-12B77F1B8456}">
      <dgm:prSet/>
      <dgm:spPr/>
      <dgm:t>
        <a:bodyPr/>
        <a:lstStyle/>
        <a:p>
          <a:endParaRPr lang="en-GB"/>
        </a:p>
      </dgm:t>
    </dgm:pt>
    <dgm:pt modelId="{6F53AD36-647D-BF48-822D-EA222673FB8F}" type="sibTrans" cxnId="{93FA4D40-D261-474C-9B3E-12B77F1B8456}">
      <dgm:prSet/>
      <dgm:spPr/>
      <dgm:t>
        <a:bodyPr/>
        <a:lstStyle/>
        <a:p>
          <a:endParaRPr lang="en-GB"/>
        </a:p>
      </dgm:t>
    </dgm:pt>
    <dgm:pt modelId="{1E71924B-7392-D14B-821E-7A55B811BB14}">
      <dgm:prSet phldrT="[Text]"/>
      <dgm:spPr/>
      <dgm:t>
        <a:bodyPr/>
        <a:lstStyle/>
        <a:p>
          <a:r>
            <a:rPr lang="en-GB" dirty="0"/>
            <a:t>Scan These Apps</a:t>
          </a:r>
        </a:p>
      </dgm:t>
    </dgm:pt>
    <dgm:pt modelId="{6C977C07-7DAE-2F43-A325-BBC4FBEE03ED}" type="parTrans" cxnId="{79B5C3CE-D1BD-5844-B2A1-8A599404B4EB}">
      <dgm:prSet/>
      <dgm:spPr/>
      <dgm:t>
        <a:bodyPr/>
        <a:lstStyle/>
        <a:p>
          <a:endParaRPr lang="en-GB"/>
        </a:p>
      </dgm:t>
    </dgm:pt>
    <dgm:pt modelId="{C04FE176-6339-1944-9675-29BF07E2632F}" type="sibTrans" cxnId="{79B5C3CE-D1BD-5844-B2A1-8A599404B4EB}">
      <dgm:prSet/>
      <dgm:spPr/>
      <dgm:t>
        <a:bodyPr/>
        <a:lstStyle/>
        <a:p>
          <a:endParaRPr lang="en-GB"/>
        </a:p>
      </dgm:t>
    </dgm:pt>
    <dgm:pt modelId="{5B80B741-E6B4-964A-BF53-5E7031D3A57F}">
      <dgm:prSet phldrT="[Text]"/>
      <dgm:spPr/>
      <dgm:t>
        <a:bodyPr/>
        <a:lstStyle/>
        <a:p>
          <a:r>
            <a:rPr lang="en-GB" dirty="0"/>
            <a:t>Profit</a:t>
          </a:r>
        </a:p>
      </dgm:t>
    </dgm:pt>
    <dgm:pt modelId="{9E66C3D0-0D64-5944-8614-7A6F7699E627}" type="parTrans" cxnId="{E0CC5CCD-BEA4-0347-AAD7-04E63E9D8808}">
      <dgm:prSet/>
      <dgm:spPr/>
      <dgm:t>
        <a:bodyPr/>
        <a:lstStyle/>
        <a:p>
          <a:endParaRPr lang="en-GB"/>
        </a:p>
      </dgm:t>
    </dgm:pt>
    <dgm:pt modelId="{D035DC58-1E5E-4340-9736-FC9C5DFB6B59}" type="sibTrans" cxnId="{E0CC5CCD-BEA4-0347-AAD7-04E63E9D8808}">
      <dgm:prSet/>
      <dgm:spPr/>
      <dgm:t>
        <a:bodyPr/>
        <a:lstStyle/>
        <a:p>
          <a:endParaRPr lang="en-GB"/>
        </a:p>
      </dgm:t>
    </dgm:pt>
    <dgm:pt modelId="{B2E47EF5-BCE0-EB4E-978B-724E628C5918}" type="pres">
      <dgm:prSet presAssocID="{73A8903A-959F-9146-BBD9-B30AF0C368B2}" presName="Name0" presStyleCnt="0">
        <dgm:presLayoutVars>
          <dgm:dir/>
          <dgm:resizeHandles val="exact"/>
        </dgm:presLayoutVars>
      </dgm:prSet>
      <dgm:spPr/>
    </dgm:pt>
    <dgm:pt modelId="{7BA996F8-89F3-8442-B51E-393E2618AD7B}" type="pres">
      <dgm:prSet presAssocID="{042B0BB9-8DF7-834E-8E19-769D316E35BE}" presName="node" presStyleLbl="node1" presStyleIdx="0" presStyleCnt="4">
        <dgm:presLayoutVars>
          <dgm:bulletEnabled val="1"/>
        </dgm:presLayoutVars>
      </dgm:prSet>
      <dgm:spPr/>
    </dgm:pt>
    <dgm:pt modelId="{1A8A2EFA-8D51-5042-9762-341CD9A88F2D}" type="pres">
      <dgm:prSet presAssocID="{3F880BD0-43AB-014B-8A5E-84ABD96F45CA}" presName="sibTrans" presStyleLbl="sibTrans2D1" presStyleIdx="0" presStyleCnt="3"/>
      <dgm:spPr/>
    </dgm:pt>
    <dgm:pt modelId="{482FC227-60B4-AA49-9FDC-F29873A589FF}" type="pres">
      <dgm:prSet presAssocID="{3F880BD0-43AB-014B-8A5E-84ABD96F45CA}" presName="connectorText" presStyleLbl="sibTrans2D1" presStyleIdx="0" presStyleCnt="3"/>
      <dgm:spPr/>
    </dgm:pt>
    <dgm:pt modelId="{48AF7207-0A96-2148-AE3E-5AD24C912921}" type="pres">
      <dgm:prSet presAssocID="{0A5F7B4E-F001-BC44-86AE-61CAA5B545E6}" presName="node" presStyleLbl="node1" presStyleIdx="1" presStyleCnt="4">
        <dgm:presLayoutVars>
          <dgm:bulletEnabled val="1"/>
        </dgm:presLayoutVars>
      </dgm:prSet>
      <dgm:spPr/>
    </dgm:pt>
    <dgm:pt modelId="{C2D7BB49-2EEA-8D41-9DBD-9C56268FBEF8}" type="pres">
      <dgm:prSet presAssocID="{6F53AD36-647D-BF48-822D-EA222673FB8F}" presName="sibTrans" presStyleLbl="sibTrans2D1" presStyleIdx="1" presStyleCnt="3"/>
      <dgm:spPr/>
    </dgm:pt>
    <dgm:pt modelId="{BED9617E-1AB0-3F44-98BE-16C5F4914798}" type="pres">
      <dgm:prSet presAssocID="{6F53AD36-647D-BF48-822D-EA222673FB8F}" presName="connectorText" presStyleLbl="sibTrans2D1" presStyleIdx="1" presStyleCnt="3"/>
      <dgm:spPr/>
    </dgm:pt>
    <dgm:pt modelId="{69218AD8-2C47-7143-8F92-A3C6256EE489}" type="pres">
      <dgm:prSet presAssocID="{1E71924B-7392-D14B-821E-7A55B811BB14}" presName="node" presStyleLbl="node1" presStyleIdx="2" presStyleCnt="4">
        <dgm:presLayoutVars>
          <dgm:bulletEnabled val="1"/>
        </dgm:presLayoutVars>
      </dgm:prSet>
      <dgm:spPr/>
    </dgm:pt>
    <dgm:pt modelId="{74DC6EA2-0A65-684C-BB77-254C19C72774}" type="pres">
      <dgm:prSet presAssocID="{C04FE176-6339-1944-9675-29BF07E2632F}" presName="sibTrans" presStyleLbl="sibTrans2D1" presStyleIdx="2" presStyleCnt="3"/>
      <dgm:spPr/>
    </dgm:pt>
    <dgm:pt modelId="{0F14A072-5222-3A47-83DD-10408CB19334}" type="pres">
      <dgm:prSet presAssocID="{C04FE176-6339-1944-9675-29BF07E2632F}" presName="connectorText" presStyleLbl="sibTrans2D1" presStyleIdx="2" presStyleCnt="3"/>
      <dgm:spPr/>
    </dgm:pt>
    <dgm:pt modelId="{4A943B1F-9E14-B24F-B77D-86F3318DA801}" type="pres">
      <dgm:prSet presAssocID="{5B80B741-E6B4-964A-BF53-5E7031D3A57F}" presName="node" presStyleLbl="node1" presStyleIdx="3" presStyleCnt="4">
        <dgm:presLayoutVars>
          <dgm:bulletEnabled val="1"/>
        </dgm:presLayoutVars>
      </dgm:prSet>
      <dgm:spPr/>
    </dgm:pt>
  </dgm:ptLst>
  <dgm:cxnLst>
    <dgm:cxn modelId="{467CF001-8D33-294B-9408-497CBD9194EF}" srcId="{73A8903A-959F-9146-BBD9-B30AF0C368B2}" destId="{042B0BB9-8DF7-834E-8E19-769D316E35BE}" srcOrd="0" destOrd="0" parTransId="{3B52B6EC-1BAA-5842-82B1-F62A729CB636}" sibTransId="{3F880BD0-43AB-014B-8A5E-84ABD96F45CA}"/>
    <dgm:cxn modelId="{F1170325-8453-A042-95FF-15B14085FDF4}" type="presOf" srcId="{C04FE176-6339-1944-9675-29BF07E2632F}" destId="{0F14A072-5222-3A47-83DD-10408CB19334}" srcOrd="1" destOrd="0" presId="urn:microsoft.com/office/officeart/2005/8/layout/process1"/>
    <dgm:cxn modelId="{475C8B3E-ABD3-0B41-9921-B2AE2349D200}" type="presOf" srcId="{042B0BB9-8DF7-834E-8E19-769D316E35BE}" destId="{7BA996F8-89F3-8442-B51E-393E2618AD7B}" srcOrd="0" destOrd="0" presId="urn:microsoft.com/office/officeart/2005/8/layout/process1"/>
    <dgm:cxn modelId="{93FA4D40-D261-474C-9B3E-12B77F1B8456}" srcId="{73A8903A-959F-9146-BBD9-B30AF0C368B2}" destId="{0A5F7B4E-F001-BC44-86AE-61CAA5B545E6}" srcOrd="1" destOrd="0" parTransId="{FD80A853-5B7B-BF47-B205-16E470A5B9B3}" sibTransId="{6F53AD36-647D-BF48-822D-EA222673FB8F}"/>
    <dgm:cxn modelId="{6912855C-C737-CA4D-8DA9-9CA263433A6A}" type="presOf" srcId="{1E71924B-7392-D14B-821E-7A55B811BB14}" destId="{69218AD8-2C47-7143-8F92-A3C6256EE489}" srcOrd="0" destOrd="0" presId="urn:microsoft.com/office/officeart/2005/8/layout/process1"/>
    <dgm:cxn modelId="{54D3BB79-B420-204C-BDA8-0E09715CE386}" type="presOf" srcId="{C04FE176-6339-1944-9675-29BF07E2632F}" destId="{74DC6EA2-0A65-684C-BB77-254C19C72774}" srcOrd="0" destOrd="0" presId="urn:microsoft.com/office/officeart/2005/8/layout/process1"/>
    <dgm:cxn modelId="{0F88977F-5E04-FA49-8B89-E2F45193809D}" type="presOf" srcId="{5B80B741-E6B4-964A-BF53-5E7031D3A57F}" destId="{4A943B1F-9E14-B24F-B77D-86F3318DA801}" srcOrd="0" destOrd="0" presId="urn:microsoft.com/office/officeart/2005/8/layout/process1"/>
    <dgm:cxn modelId="{5CBB4F83-8234-6848-A937-24070204DFBD}" type="presOf" srcId="{3F880BD0-43AB-014B-8A5E-84ABD96F45CA}" destId="{482FC227-60B4-AA49-9FDC-F29873A589FF}" srcOrd="1" destOrd="0" presId="urn:microsoft.com/office/officeart/2005/8/layout/process1"/>
    <dgm:cxn modelId="{39800A9B-2D60-3F4D-8FC8-A45D3C3154AA}" type="presOf" srcId="{73A8903A-959F-9146-BBD9-B30AF0C368B2}" destId="{B2E47EF5-BCE0-EB4E-978B-724E628C5918}" srcOrd="0" destOrd="0" presId="urn:microsoft.com/office/officeart/2005/8/layout/process1"/>
    <dgm:cxn modelId="{0B8AF8AA-7CE0-0A45-8037-D20D2A09B41D}" type="presOf" srcId="{3F880BD0-43AB-014B-8A5E-84ABD96F45CA}" destId="{1A8A2EFA-8D51-5042-9762-341CD9A88F2D}" srcOrd="0" destOrd="0" presId="urn:microsoft.com/office/officeart/2005/8/layout/process1"/>
    <dgm:cxn modelId="{5C25F4C9-11B1-2F4D-B7E8-DE03F779E225}" type="presOf" srcId="{0A5F7B4E-F001-BC44-86AE-61CAA5B545E6}" destId="{48AF7207-0A96-2148-AE3E-5AD24C912921}" srcOrd="0" destOrd="0" presId="urn:microsoft.com/office/officeart/2005/8/layout/process1"/>
    <dgm:cxn modelId="{E0CC5CCD-BEA4-0347-AAD7-04E63E9D8808}" srcId="{73A8903A-959F-9146-BBD9-B30AF0C368B2}" destId="{5B80B741-E6B4-964A-BF53-5E7031D3A57F}" srcOrd="3" destOrd="0" parTransId="{9E66C3D0-0D64-5944-8614-7A6F7699E627}" sibTransId="{D035DC58-1E5E-4340-9736-FC9C5DFB6B59}"/>
    <dgm:cxn modelId="{79B5C3CE-D1BD-5844-B2A1-8A599404B4EB}" srcId="{73A8903A-959F-9146-BBD9-B30AF0C368B2}" destId="{1E71924B-7392-D14B-821E-7A55B811BB14}" srcOrd="2" destOrd="0" parTransId="{6C977C07-7DAE-2F43-A325-BBC4FBEE03ED}" sibTransId="{C04FE176-6339-1944-9675-29BF07E2632F}"/>
    <dgm:cxn modelId="{529895D4-E3FE-F54E-97B1-CD9A363CB61C}" type="presOf" srcId="{6F53AD36-647D-BF48-822D-EA222673FB8F}" destId="{BED9617E-1AB0-3F44-98BE-16C5F4914798}" srcOrd="1" destOrd="0" presId="urn:microsoft.com/office/officeart/2005/8/layout/process1"/>
    <dgm:cxn modelId="{B2639FED-2D7B-2540-97CC-1325C3AE1AA0}" type="presOf" srcId="{6F53AD36-647D-BF48-822D-EA222673FB8F}" destId="{C2D7BB49-2EEA-8D41-9DBD-9C56268FBEF8}" srcOrd="0" destOrd="0" presId="urn:microsoft.com/office/officeart/2005/8/layout/process1"/>
    <dgm:cxn modelId="{B2EF0CD5-C6DE-7A4D-9FA6-36DE56FDAD1D}" type="presParOf" srcId="{B2E47EF5-BCE0-EB4E-978B-724E628C5918}" destId="{7BA996F8-89F3-8442-B51E-393E2618AD7B}" srcOrd="0" destOrd="0" presId="urn:microsoft.com/office/officeart/2005/8/layout/process1"/>
    <dgm:cxn modelId="{FFBFB7F4-113B-8F4A-A5FC-213783A9D731}" type="presParOf" srcId="{B2E47EF5-BCE0-EB4E-978B-724E628C5918}" destId="{1A8A2EFA-8D51-5042-9762-341CD9A88F2D}" srcOrd="1" destOrd="0" presId="urn:microsoft.com/office/officeart/2005/8/layout/process1"/>
    <dgm:cxn modelId="{1C4E03CA-268D-2C4C-9AA8-3A0BE8B23CB2}" type="presParOf" srcId="{1A8A2EFA-8D51-5042-9762-341CD9A88F2D}" destId="{482FC227-60B4-AA49-9FDC-F29873A589FF}" srcOrd="0" destOrd="0" presId="urn:microsoft.com/office/officeart/2005/8/layout/process1"/>
    <dgm:cxn modelId="{36D3D0FB-E2D3-DF4A-9F2A-CE1F59C39A15}" type="presParOf" srcId="{B2E47EF5-BCE0-EB4E-978B-724E628C5918}" destId="{48AF7207-0A96-2148-AE3E-5AD24C912921}" srcOrd="2" destOrd="0" presId="urn:microsoft.com/office/officeart/2005/8/layout/process1"/>
    <dgm:cxn modelId="{ADB95655-9C5F-0A41-9CBE-3304844F549F}" type="presParOf" srcId="{B2E47EF5-BCE0-EB4E-978B-724E628C5918}" destId="{C2D7BB49-2EEA-8D41-9DBD-9C56268FBEF8}" srcOrd="3" destOrd="0" presId="urn:microsoft.com/office/officeart/2005/8/layout/process1"/>
    <dgm:cxn modelId="{95A95828-4C6D-3C44-859E-52DA6685C02B}" type="presParOf" srcId="{C2D7BB49-2EEA-8D41-9DBD-9C56268FBEF8}" destId="{BED9617E-1AB0-3F44-98BE-16C5F4914798}" srcOrd="0" destOrd="0" presId="urn:microsoft.com/office/officeart/2005/8/layout/process1"/>
    <dgm:cxn modelId="{E6A45199-23F7-CD47-9EBA-40131515D6B8}" type="presParOf" srcId="{B2E47EF5-BCE0-EB4E-978B-724E628C5918}" destId="{69218AD8-2C47-7143-8F92-A3C6256EE489}" srcOrd="4" destOrd="0" presId="urn:microsoft.com/office/officeart/2005/8/layout/process1"/>
    <dgm:cxn modelId="{934C566C-E061-CE4F-ABD5-C7D82074A1DF}" type="presParOf" srcId="{B2E47EF5-BCE0-EB4E-978B-724E628C5918}" destId="{74DC6EA2-0A65-684C-BB77-254C19C72774}" srcOrd="5" destOrd="0" presId="urn:microsoft.com/office/officeart/2005/8/layout/process1"/>
    <dgm:cxn modelId="{E60D1999-BA4C-D04B-B15A-CDBBE6352EFE}" type="presParOf" srcId="{74DC6EA2-0A65-684C-BB77-254C19C72774}" destId="{0F14A072-5222-3A47-83DD-10408CB19334}" srcOrd="0" destOrd="0" presId="urn:microsoft.com/office/officeart/2005/8/layout/process1"/>
    <dgm:cxn modelId="{36E92377-51BF-2244-A161-485749510047}" type="presParOf" srcId="{B2E47EF5-BCE0-EB4E-978B-724E628C5918}" destId="{4A943B1F-9E14-B24F-B77D-86F3318DA80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996F8-89F3-8442-B51E-393E2618AD7B}">
      <dsp:nvSpPr>
        <dsp:cNvPr id="0" name=""/>
        <dsp:cNvSpPr/>
      </dsp:nvSpPr>
      <dsp:spPr>
        <a:xfrm>
          <a:off x="4621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Get Sample Data</a:t>
          </a:r>
        </a:p>
      </dsp:txBody>
      <dsp:txXfrm>
        <a:off x="40127" y="632337"/>
        <a:ext cx="1949441" cy="1141260"/>
      </dsp:txXfrm>
    </dsp:sp>
    <dsp:sp modelId="{1A8A2EFA-8D51-5042-9762-341CD9A88F2D}">
      <dsp:nvSpPr>
        <dsp:cNvPr id="0" name=""/>
        <dsp:cNvSpPr/>
      </dsp:nvSpPr>
      <dsp:spPr>
        <a:xfrm>
          <a:off x="2227119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1052645"/>
        <a:ext cx="299835" cy="300644"/>
      </dsp:txXfrm>
    </dsp:sp>
    <dsp:sp modelId="{48AF7207-0A96-2148-AE3E-5AD24C912921}">
      <dsp:nvSpPr>
        <dsp:cNvPr id="0" name=""/>
        <dsp:cNvSpPr/>
      </dsp:nvSpPr>
      <dsp:spPr>
        <a:xfrm>
          <a:off x="2833255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Extract Apps</a:t>
          </a:r>
        </a:p>
      </dsp:txBody>
      <dsp:txXfrm>
        <a:off x="2868761" y="632337"/>
        <a:ext cx="1949441" cy="1141260"/>
      </dsp:txXfrm>
    </dsp:sp>
    <dsp:sp modelId="{C2D7BB49-2EEA-8D41-9DBD-9C56268FBEF8}">
      <dsp:nvSpPr>
        <dsp:cNvPr id="0" name=""/>
        <dsp:cNvSpPr/>
      </dsp:nvSpPr>
      <dsp:spPr>
        <a:xfrm>
          <a:off x="5055754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1052645"/>
        <a:ext cx="299835" cy="300644"/>
      </dsp:txXfrm>
    </dsp:sp>
    <dsp:sp modelId="{69218AD8-2C47-7143-8F92-A3C6256EE489}">
      <dsp:nvSpPr>
        <dsp:cNvPr id="0" name=""/>
        <dsp:cNvSpPr/>
      </dsp:nvSpPr>
      <dsp:spPr>
        <a:xfrm>
          <a:off x="5661890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Scan These Apps</a:t>
          </a:r>
        </a:p>
      </dsp:txBody>
      <dsp:txXfrm>
        <a:off x="5697396" y="632337"/>
        <a:ext cx="1949441" cy="1141260"/>
      </dsp:txXfrm>
    </dsp:sp>
    <dsp:sp modelId="{74DC6EA2-0A65-684C-BB77-254C19C72774}">
      <dsp:nvSpPr>
        <dsp:cNvPr id="0" name=""/>
        <dsp:cNvSpPr/>
      </dsp:nvSpPr>
      <dsp:spPr>
        <a:xfrm>
          <a:off x="7884389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1052645"/>
        <a:ext cx="299835" cy="300644"/>
      </dsp:txXfrm>
    </dsp:sp>
    <dsp:sp modelId="{4A943B1F-9E14-B24F-B77D-86F3318DA801}">
      <dsp:nvSpPr>
        <dsp:cNvPr id="0" name=""/>
        <dsp:cNvSpPr/>
      </dsp:nvSpPr>
      <dsp:spPr>
        <a:xfrm>
          <a:off x="8490525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Profit</a:t>
          </a:r>
        </a:p>
      </dsp:txBody>
      <dsp:txXfrm>
        <a:off x="8526031" y="632337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12C65-12E5-A84C-9409-EAEA1BB1C4EB}">
      <dsp:nvSpPr>
        <dsp:cNvPr id="0" name=""/>
        <dsp:cNvSpPr/>
      </dsp:nvSpPr>
      <dsp:spPr>
        <a:xfrm>
          <a:off x="1798479" y="0"/>
          <a:ext cx="1798479" cy="1051024"/>
        </a:xfrm>
        <a:prstGeom prst="trapezoid">
          <a:avLst>
            <a:gd name="adj" fmla="val 85558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500" b="1" kern="1200" dirty="0">
              <a:solidFill>
                <a:schemeClr val="bg1"/>
              </a:solidFill>
            </a:rPr>
          </a:br>
          <a:br>
            <a:rPr lang="en-GB" sz="1500" b="1" kern="1200" dirty="0">
              <a:solidFill>
                <a:schemeClr val="bg1"/>
              </a:solidFill>
            </a:rPr>
          </a:br>
          <a:br>
            <a:rPr lang="en-GB" sz="1500" b="1" kern="1200" dirty="0">
              <a:solidFill>
                <a:schemeClr val="bg1"/>
              </a:solidFill>
            </a:rPr>
          </a:br>
          <a:r>
            <a:rPr lang="en-GB" sz="1500" b="1" kern="1200" dirty="0">
              <a:solidFill>
                <a:schemeClr val="bg1"/>
              </a:solidFill>
            </a:rPr>
            <a:t>Dangerous</a:t>
          </a:r>
        </a:p>
      </dsp:txBody>
      <dsp:txXfrm>
        <a:off x="1798479" y="0"/>
        <a:ext cx="1798479" cy="1051024"/>
      </dsp:txXfrm>
    </dsp:sp>
    <dsp:sp modelId="{C45479BF-36EB-7040-993B-BBA8B5AC989C}">
      <dsp:nvSpPr>
        <dsp:cNvPr id="0" name=""/>
        <dsp:cNvSpPr/>
      </dsp:nvSpPr>
      <dsp:spPr>
        <a:xfrm>
          <a:off x="899239" y="1051024"/>
          <a:ext cx="3596958" cy="1051024"/>
        </a:xfrm>
        <a:prstGeom prst="trapezoid">
          <a:avLst>
            <a:gd name="adj" fmla="val 85558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bg1"/>
              </a:solidFill>
            </a:rPr>
            <a:t>Signature</a:t>
          </a:r>
        </a:p>
      </dsp:txBody>
      <dsp:txXfrm>
        <a:off x="1528707" y="1051024"/>
        <a:ext cx="2338023" cy="1051024"/>
      </dsp:txXfrm>
    </dsp:sp>
    <dsp:sp modelId="{BE739142-3D1E-AA43-9304-200AAB4DE580}">
      <dsp:nvSpPr>
        <dsp:cNvPr id="0" name=""/>
        <dsp:cNvSpPr/>
      </dsp:nvSpPr>
      <dsp:spPr>
        <a:xfrm>
          <a:off x="0" y="2102049"/>
          <a:ext cx="5395438" cy="1051024"/>
        </a:xfrm>
        <a:prstGeom prst="trapezoid">
          <a:avLst>
            <a:gd name="adj" fmla="val 85558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</a:rPr>
            <a:t>Normal</a:t>
          </a:r>
        </a:p>
      </dsp:txBody>
      <dsp:txXfrm>
        <a:off x="944201" y="2102049"/>
        <a:ext cx="3507034" cy="1051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996F8-89F3-8442-B51E-393E2618AD7B}">
      <dsp:nvSpPr>
        <dsp:cNvPr id="0" name=""/>
        <dsp:cNvSpPr/>
      </dsp:nvSpPr>
      <dsp:spPr>
        <a:xfrm>
          <a:off x="4621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Get Sample Data</a:t>
          </a:r>
        </a:p>
      </dsp:txBody>
      <dsp:txXfrm>
        <a:off x="40127" y="632337"/>
        <a:ext cx="1949441" cy="1141260"/>
      </dsp:txXfrm>
    </dsp:sp>
    <dsp:sp modelId="{1A8A2EFA-8D51-5042-9762-341CD9A88F2D}">
      <dsp:nvSpPr>
        <dsp:cNvPr id="0" name=""/>
        <dsp:cNvSpPr/>
      </dsp:nvSpPr>
      <dsp:spPr>
        <a:xfrm>
          <a:off x="2227119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1052645"/>
        <a:ext cx="299835" cy="300644"/>
      </dsp:txXfrm>
    </dsp:sp>
    <dsp:sp modelId="{48AF7207-0A96-2148-AE3E-5AD24C912921}">
      <dsp:nvSpPr>
        <dsp:cNvPr id="0" name=""/>
        <dsp:cNvSpPr/>
      </dsp:nvSpPr>
      <dsp:spPr>
        <a:xfrm>
          <a:off x="2833255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Extract Apps</a:t>
          </a:r>
        </a:p>
      </dsp:txBody>
      <dsp:txXfrm>
        <a:off x="2868761" y="632337"/>
        <a:ext cx="1949441" cy="1141260"/>
      </dsp:txXfrm>
    </dsp:sp>
    <dsp:sp modelId="{C2D7BB49-2EEA-8D41-9DBD-9C56268FBEF8}">
      <dsp:nvSpPr>
        <dsp:cNvPr id="0" name=""/>
        <dsp:cNvSpPr/>
      </dsp:nvSpPr>
      <dsp:spPr>
        <a:xfrm>
          <a:off x="5055754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1052645"/>
        <a:ext cx="299835" cy="300644"/>
      </dsp:txXfrm>
    </dsp:sp>
    <dsp:sp modelId="{69218AD8-2C47-7143-8F92-A3C6256EE489}">
      <dsp:nvSpPr>
        <dsp:cNvPr id="0" name=""/>
        <dsp:cNvSpPr/>
      </dsp:nvSpPr>
      <dsp:spPr>
        <a:xfrm>
          <a:off x="5661890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Scan These Apps</a:t>
          </a:r>
        </a:p>
      </dsp:txBody>
      <dsp:txXfrm>
        <a:off x="5697396" y="632337"/>
        <a:ext cx="1949441" cy="1141260"/>
      </dsp:txXfrm>
    </dsp:sp>
    <dsp:sp modelId="{74DC6EA2-0A65-684C-BB77-254C19C72774}">
      <dsp:nvSpPr>
        <dsp:cNvPr id="0" name=""/>
        <dsp:cNvSpPr/>
      </dsp:nvSpPr>
      <dsp:spPr>
        <a:xfrm>
          <a:off x="7884389" y="95243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1052645"/>
        <a:ext cx="299835" cy="300644"/>
      </dsp:txXfrm>
    </dsp:sp>
    <dsp:sp modelId="{4A943B1F-9E14-B24F-B77D-86F3318DA801}">
      <dsp:nvSpPr>
        <dsp:cNvPr id="0" name=""/>
        <dsp:cNvSpPr/>
      </dsp:nvSpPr>
      <dsp:spPr>
        <a:xfrm>
          <a:off x="8490525" y="59683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Profit</a:t>
          </a:r>
        </a:p>
      </dsp:txBody>
      <dsp:txXfrm>
        <a:off x="8526031" y="632337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9FC1A-576E-C745-8E6F-B8A11B608C72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96643-6F35-8243-876B-2662BADD551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30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49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44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2785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541E-E6F8-B52C-8A35-5BB174CE4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8C091-5320-3270-6731-1F3DFDEF9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155F8-91AD-9868-87D1-4B7FE312A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AA9BF-B321-D28C-3A7A-396D36B27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698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46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033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D38C9-C569-8D96-7AE5-E7843107C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E129A-2030-AF80-58E2-2519C466E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3434-CD74-7402-A199-19DDA1775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BC9F-162A-FA2C-0526-3465DD994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22F00-73A6-5441-BAE8-55D7757DD04E}" type="slidenum">
              <a:rPr lang="en-CH" smtClean="0"/>
              <a:t>47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341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50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83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419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22F00-73A6-5441-BAE8-55D7757DD04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613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559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37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587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39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85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F3729-FB41-41FE-8222-A46DA02A6FBF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6643-6F35-8243-876B-2662BADD5512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34798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F3729-FB41-41FE-8222-A46DA02A6FBF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2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CA26-C30F-77E2-B71B-67A2978EA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19E80-CA32-B124-1C91-3DDC6B02C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FE29-DF38-C182-906F-614F45B0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0B90-4811-C3B5-DE9A-C3184D03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3EB1-A7EF-52A8-4DC8-1EE8320E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5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C0D7-DD09-7017-5F09-66600F60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984E-DB52-A77E-0B52-AFB83440D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C587F-E053-2433-EB66-4DEC8571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1C26-E899-E75B-8708-51D42004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1EC79-18C2-E62C-4D1C-B2FE44D0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725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0F318-AD88-D4B0-C603-026B7FBFE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9BFF3-9FD1-2241-4F9D-63F040C21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970F-ED27-91A8-796E-E61AFE29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055A4-121A-E27B-85BB-98A924EE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B976-E1BD-F547-D7C1-BC8797DD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656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1453F-6806-4C51-BA69-51D2C9F2CC1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865694" y="1653460"/>
            <a:ext cx="10458660" cy="461640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3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of content">
            <a:extLst>
              <a:ext uri="{FF2B5EF4-FFF2-40B4-BE49-F238E27FC236}">
                <a16:creationId xmlns:a16="http://schemas.microsoft.com/office/drawing/2014/main" id="{CBDA5DC1-D9CA-4B37-B284-FDA1A1DA7D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71880" y="1447800"/>
            <a:ext cx="10515600" cy="4351338"/>
          </a:xfrm>
        </p:spPr>
        <p:txBody>
          <a:bodyPr>
            <a:noAutofit/>
          </a:bodyPr>
          <a:lstStyle>
            <a:lvl1pPr marL="514350" indent="-514350">
              <a:spcAft>
                <a:spcPts val="0"/>
              </a:spcAft>
              <a:buAutoNum type="arabicPeriod"/>
              <a:defRPr sz="2600"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0C031B9-4B32-44CE-A145-BFDB01675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hinzufügen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78C11D-E829-F832-F4AE-5BA07169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18. Januar 2023, Bern</a:t>
            </a:r>
            <a:endParaRPr lang="de-CH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729411-F309-D7D3-71A1-6D1033C8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Organisationseinheit</a:t>
            </a:r>
            <a:endParaRPr lang="de-CH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6941EC-A47A-CA11-5DDA-C8D42532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9A1E-7CFD-44ED-A7EE-35C8DB5FAD4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926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19EF-88A3-AD8B-37C9-79D355DF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127D-9738-18B2-69A5-B1F54665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6C5A-EB00-DD59-6E20-A83D49DB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B4DD-EE9B-214F-66FE-4AF5B3A6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3A362-E356-B4AE-045C-20660D20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300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98DF-FF44-9F28-3D78-8A9D24EF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86327-2DF2-1B9C-B12F-8EB0F7CE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D482-DF0A-8074-34DE-AE9D9AC8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1E4A4-04D5-2137-C79B-AC1D2225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6D938-3C15-FBF4-CC5D-5B38C08C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301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0F7F-8F64-661F-46CE-71E89C19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DB07-8CCC-61DD-AC5C-3FEFF9ED0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9F142-078E-0113-E1F2-E42822170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F9C4-50F5-2202-DA35-BF54D850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A9514-1C96-BE9B-BFB6-DEB907EF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6B131-F94F-E93D-82FB-E93D8FCE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106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2535-2EE5-CEC2-3C5A-2A9B2D9E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5C95D-8F31-DB0D-1B92-425C6A3E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B9E3E-AEF2-6982-6F9A-B92F54978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3565-FE60-FBBD-330D-62AA5A04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F92EF-087B-64A9-0233-8BF64DC19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8C770-8E63-E516-6E78-41CE9F6D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A6B25-4AD7-6D00-EF69-049C1E20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42B-607C-02C1-A4C7-E14DEB59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446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E813-18D7-DBD7-4095-9B9FFBAD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EF139-46E2-C89A-2F16-60C9F5F4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432A2-2B9F-A0E6-CAEA-E788DF4C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25624-B155-4B1C-753C-C40B8D0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518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C0A3D-BF91-4337-816F-2DB750CF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6DCCA-E424-0476-AC5E-A48DA1C6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42DB-DC56-3246-B033-550D292C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986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574E-8149-55E2-5040-70A88918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2820-4B3D-844B-333F-D64623D2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C9EF-1256-4347-E559-DA32C6276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8023C-5442-5D64-3CD4-18364DE1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3861-71BB-11E0-05F9-74DDC3A7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F2CFF-FAD3-FD2A-C771-662AB6CE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517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B272-D5A5-13D2-2065-FA5431A3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CFA49-08FD-6FEE-F108-DBA874F14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CF660-BB0E-2AAC-C222-75E714B9F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62471-95C8-5437-CC83-2F994040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76A0-D4B5-8176-1163-0FA7042E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06D4-171B-2BB9-5C80-4EB33D5B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445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F31EC-F65F-2DC7-3573-2D0B9BD1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0E47A-B170-86C7-5A37-EC2373E9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AD4E-B089-0D19-67BB-7A98C1A55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346DD-F6EC-0C4D-9930-1E0B7867B0DC}" type="datetimeFigureOut">
              <a:rPr lang="en-CH" smtClean="0"/>
              <a:t>17.02.2025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765CA-6D01-3785-84F8-C54685E4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FA1E-8B2D-AC81-8814-1455A0D09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C1477-9AC6-5A4A-AAD8-100C39B56B7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986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7.emf"/><Relationship Id="rId2" Type="http://schemas.openxmlformats.org/officeDocument/2006/relationships/hyperlink" Target="https://source.android.com/docs/core/architecture/parti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53.svg"/><Relationship Id="rId4" Type="http://schemas.openxmlformats.org/officeDocument/2006/relationships/image" Target="../media/image13.emf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g.inf.unibe.ch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red.com/story/android-phones-hiding-pre-installed-malwar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eepingcomputer.com/news/security/vulnerabilities-found-in-the-firmware-of-25-android-smartphone-model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ndroid-ecosystem-of-pre-installed-apps-is-a-privacy-and-security-mess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more-pre-installed-malware-has-been-found-in-budget-us-smartphones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hackernews.com/2021/06/hackers-can-exploit-samsung-pre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droidpolice.com/android-platform-certificate-leak-explain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tyweek.com/millions-of-smartphones-distributed-worldwide-with-preinstalled-guerrilla-malware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deeplinks/2024/11/one-down-many-go-pre-installed-malware-android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g.inf.unibe.ch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haw.ch/en/engineering/institutes-centres/init/information-security" TargetMode="External"/><Relationship Id="rId3" Type="http://schemas.openxmlformats.org/officeDocument/2006/relationships/hyperlink" Target="https://seg.inf.unibe.ch/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7homassutter.github.io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53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nblob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eg.inf.unibe.ch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172951" TargetMode="External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1017295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g.inf.unibe.ch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1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emf"/><Relationship Id="rId11" Type="http://schemas.openxmlformats.org/officeDocument/2006/relationships/image" Target="../media/image82.png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hyperlink" Target="https://github.com/androguard/androguard" TargetMode="External"/><Relationship Id="rId9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eeexplore.ieee.org/document/1017295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odus-privacy.eu.org/en/page/what/" TargetMode="External"/><Relationship Id="rId7" Type="http://schemas.openxmlformats.org/officeDocument/2006/relationships/hyperlink" Target="https://exodus-privacy.eu.org/en/post/exodus_static_analysis/" TargetMode="External"/><Relationship Id="rId2" Type="http://schemas.openxmlformats.org/officeDocument/2006/relationships/hyperlink" Target="https://github.com/Exodus-Privacy/exodus-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reports.exodus-privacy.eu.org/en/" TargetMode="Externa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eg.inf.unibe.ch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8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9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12.png"/><Relationship Id="rId7" Type="http://schemas.openxmlformats.org/officeDocument/2006/relationships/image" Target="../media/image17.emf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4.svg"/><Relationship Id="rId5" Type="http://schemas.openxmlformats.org/officeDocument/2006/relationships/image" Target="../media/image15.emf"/><Relationship Id="rId10" Type="http://schemas.openxmlformats.org/officeDocument/2006/relationships/image" Target="../media/image93.png"/><Relationship Id="rId4" Type="http://schemas.openxmlformats.org/officeDocument/2006/relationships/image" Target="../media/image14.emf"/><Relationship Id="rId9" Type="http://schemas.openxmlformats.org/officeDocument/2006/relationships/image" Target="../media/image92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mwareDroid/FirmwareDroid" TargetMode="External"/><Relationship Id="rId2" Type="http://schemas.openxmlformats.org/officeDocument/2006/relationships/hyperlink" Target="https://ieeexplore.ieee.org/abstract/document/101729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hyperlink" Target="http://www.linkedin.com/in/thomas-sutter-0a2977169" TargetMode="External"/><Relationship Id="rId4" Type="http://schemas.openxmlformats.org/officeDocument/2006/relationships/hyperlink" Target="https://7homassutter.github.io/publication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emf"/><Relationship Id="rId21" Type="http://schemas.openxmlformats.org/officeDocument/2006/relationships/image" Target="../media/image29.svg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emf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31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17.emf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eg.inf.unibe.ch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gure 1: Smartphones are distributed with hundreds of pre-installed apps that cannot be uninstalled by users, but are these apps secure?">
            <a:extLst>
              <a:ext uri="{FF2B5EF4-FFF2-40B4-BE49-F238E27FC236}">
                <a16:creationId xmlns:a16="http://schemas.microsoft.com/office/drawing/2014/main" id="{E65A938D-6A6E-ED47-7CD3-60FF00B7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EF100-E452-08F0-2931-4D338BDC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1720"/>
            <a:ext cx="9144000" cy="1760220"/>
          </a:xfr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sz="51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Uninstallable</a:t>
            </a:r>
            <a:r>
              <a:rPr lang="en-GB" sz="51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by Design </a:t>
            </a:r>
            <a:br>
              <a:rPr lang="en-GB" sz="51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 Role of Pre-installed Apps in Android’s Security Landscape</a:t>
            </a:r>
            <a:endParaRPr lang="en-CH" sz="3200" dirty="0">
              <a:solidFill>
                <a:srgbClr val="FFFFFF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409D27D-CB44-9FF9-7E4B-0E129BB81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53" y="5557520"/>
            <a:ext cx="1091384" cy="10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696E6-38C3-CC47-3425-784339769DC8}"/>
              </a:ext>
            </a:extLst>
          </p:cNvPr>
          <p:cNvSpPr txBox="1"/>
          <p:nvPr/>
        </p:nvSpPr>
        <p:spPr>
          <a:xfrm>
            <a:off x="7848602" y="57203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effectLst/>
                <a:latin typeface="Graphik Meetup"/>
              </a:rPr>
              <a:t>OWASP Switzerland Community Meetup</a:t>
            </a:r>
            <a:endParaRPr lang="en-GB" b="1" dirty="0">
              <a:latin typeface="Graphik Meetup"/>
            </a:endParaRPr>
          </a:p>
          <a:p>
            <a:pPr algn="l"/>
            <a:r>
              <a:rPr lang="en-GB" b="1" i="0" dirty="0">
                <a:effectLst/>
                <a:latin typeface="Graphik Meetup"/>
              </a:rPr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263373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89705-DDED-CD44-5898-A6662319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0C2F-69A3-F311-6CD5-99415D11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29" y="31285"/>
            <a:ext cx="10515600" cy="1325563"/>
          </a:xfrm>
        </p:spPr>
        <p:txBody>
          <a:bodyPr>
            <a:normAutofit/>
          </a:bodyPr>
          <a:lstStyle/>
          <a:p>
            <a:r>
              <a:rPr lang="en-CH" sz="3200" b="1" dirty="0">
                <a:solidFill>
                  <a:srgbClr val="0070C0"/>
                </a:solidFill>
              </a:rPr>
              <a:t>Locating The Apps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F384F5-EFD7-D1E1-C0C4-725FEE825DDC}"/>
              </a:ext>
            </a:extLst>
          </p:cNvPr>
          <p:cNvSpPr/>
          <p:nvPr/>
        </p:nvSpPr>
        <p:spPr>
          <a:xfrm>
            <a:off x="6507560" y="2766621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E314A3-8DD8-B711-D883-BB7953339E5D}"/>
              </a:ext>
            </a:extLst>
          </p:cNvPr>
          <p:cNvSpPr/>
          <p:nvPr/>
        </p:nvSpPr>
        <p:spPr>
          <a:xfrm>
            <a:off x="6507560" y="3246119"/>
            <a:ext cx="2359478" cy="475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975754-0029-88BB-5150-14C72636A03A}"/>
              </a:ext>
            </a:extLst>
          </p:cNvPr>
          <p:cNvSpPr/>
          <p:nvPr/>
        </p:nvSpPr>
        <p:spPr>
          <a:xfrm>
            <a:off x="6511458" y="3723048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Vendor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D8432-5AB8-FD8B-F52A-8E8B37AD3D57}"/>
              </a:ext>
            </a:extLst>
          </p:cNvPr>
          <p:cNvSpPr/>
          <p:nvPr/>
        </p:nvSpPr>
        <p:spPr>
          <a:xfrm>
            <a:off x="6516428" y="4196506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F1CB4A-259D-F0A7-CD80-DF7A6F5D4D76}"/>
              </a:ext>
            </a:extLst>
          </p:cNvPr>
          <p:cNvSpPr/>
          <p:nvPr/>
        </p:nvSpPr>
        <p:spPr>
          <a:xfrm>
            <a:off x="6515055" y="4671564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ODM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9CB5A-827E-7C00-033F-100596F2189C}"/>
              </a:ext>
            </a:extLst>
          </p:cNvPr>
          <p:cNvSpPr txBox="1"/>
          <p:nvPr/>
        </p:nvSpPr>
        <p:spPr>
          <a:xfrm>
            <a:off x="7980155" y="3505532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 + 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31E9A-95C0-4AE8-9BDA-8EB621BA573D}"/>
              </a:ext>
            </a:extLst>
          </p:cNvPr>
          <p:cNvSpPr txBox="1"/>
          <p:nvPr/>
        </p:nvSpPr>
        <p:spPr>
          <a:xfrm>
            <a:off x="8398051" y="3018428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700F1-299C-F47F-F629-AADC5AA87A9E}"/>
              </a:ext>
            </a:extLst>
          </p:cNvPr>
          <p:cNvSpPr txBox="1"/>
          <p:nvPr/>
        </p:nvSpPr>
        <p:spPr>
          <a:xfrm>
            <a:off x="8421972" y="3970212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1AE02-B619-2CBF-18B5-F85B39294168}"/>
              </a:ext>
            </a:extLst>
          </p:cNvPr>
          <p:cNvSpPr txBox="1"/>
          <p:nvPr/>
        </p:nvSpPr>
        <p:spPr>
          <a:xfrm>
            <a:off x="8447723" y="4422964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6F815-1803-313F-50BB-B5709E3B45DC}"/>
              </a:ext>
            </a:extLst>
          </p:cNvPr>
          <p:cNvSpPr txBox="1"/>
          <p:nvPr/>
        </p:nvSpPr>
        <p:spPr>
          <a:xfrm>
            <a:off x="8416585" y="4925299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76452-E978-59BE-B299-A00AB9DA77F1}"/>
              </a:ext>
            </a:extLst>
          </p:cNvPr>
          <p:cNvSpPr txBox="1"/>
          <p:nvPr/>
        </p:nvSpPr>
        <p:spPr>
          <a:xfrm>
            <a:off x="322798" y="1318397"/>
            <a:ext cx="26889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 partition.</a:t>
            </a: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GB" sz="16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GB" sz="16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ramdisk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init_boot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odm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odm_dlkm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recovery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userdata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metadata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vendor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vendor_dlkm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radio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  <a:endParaRPr lang="en-C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pvmfw</a:t>
            </a:r>
            <a:r>
              <a:rPr lang="en-GB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partition</a:t>
            </a:r>
          </a:p>
          <a:p>
            <a:pPr lvl="0">
              <a:tabLst>
                <a:tab pos="457200" algn="l"/>
              </a:tabLst>
            </a:pPr>
            <a:r>
              <a:rPr lang="en-CH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02200-9DF8-4BFB-8A25-D1EDB8009FBC}"/>
              </a:ext>
            </a:extLst>
          </p:cNvPr>
          <p:cNvSpPr txBox="1"/>
          <p:nvPr/>
        </p:nvSpPr>
        <p:spPr>
          <a:xfrm>
            <a:off x="281929" y="6269469"/>
            <a:ext cx="507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More </a:t>
            </a:r>
            <a:r>
              <a:rPr lang="en-GB" sz="1200" dirty="0" err="1"/>
              <a:t>infos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https://source.android.com/docs/core/architecture/partitions</a:t>
            </a:r>
            <a:r>
              <a:rPr lang="en-GB" sz="1200" dirty="0"/>
              <a:t> </a:t>
            </a:r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3A8B1B-577A-668B-A082-2BDDF2C37435}"/>
              </a:ext>
            </a:extLst>
          </p:cNvPr>
          <p:cNvSpPr/>
          <p:nvPr/>
        </p:nvSpPr>
        <p:spPr>
          <a:xfrm>
            <a:off x="3557779" y="3930943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11F6C-8389-859B-C9D6-8A354D34DE1F}"/>
              </a:ext>
            </a:extLst>
          </p:cNvPr>
          <p:cNvSpPr/>
          <p:nvPr/>
        </p:nvSpPr>
        <p:spPr>
          <a:xfrm>
            <a:off x="6515055" y="5144913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System_ext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AA09CA-B433-FC56-6C14-C31BB194B1F3}"/>
              </a:ext>
            </a:extLst>
          </p:cNvPr>
          <p:cNvSpPr txBox="1"/>
          <p:nvPr/>
        </p:nvSpPr>
        <p:spPr>
          <a:xfrm>
            <a:off x="8419367" y="538122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33FE39-0C1E-7A5F-2B48-A46A1F00EC5E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 flipV="1">
            <a:off x="5917257" y="3004150"/>
            <a:ext cx="590303" cy="1164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D7EC6-8028-1454-22B8-8415BFC6EB0D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 flipV="1">
            <a:off x="5917257" y="3483648"/>
            <a:ext cx="590303" cy="68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BE6F5-D0DE-FA9E-F0E3-DCB18FA46CD3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 flipV="1">
            <a:off x="5917257" y="3960577"/>
            <a:ext cx="594201" cy="207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FF521F-550F-32CC-8DAD-7D4F12B57A60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5917257" y="4168472"/>
            <a:ext cx="599171" cy="265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8551DF-D53F-68D7-2EBB-8800A78E212B}"/>
              </a:ext>
            </a:extLst>
          </p:cNvPr>
          <p:cNvCxnSpPr>
            <a:cxnSpLocks/>
            <a:stCxn id="23" idx="3"/>
            <a:endCxn id="44" idx="1"/>
          </p:cNvCxnSpPr>
          <p:nvPr/>
        </p:nvCxnSpPr>
        <p:spPr>
          <a:xfrm>
            <a:off x="5917257" y="4168472"/>
            <a:ext cx="597798" cy="740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D0A2C6-8D1A-E34D-00BC-277ABEABC1DC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917257" y="4168472"/>
            <a:ext cx="597798" cy="121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Content Placeholder 21">
            <a:extLst>
              <a:ext uri="{FF2B5EF4-FFF2-40B4-BE49-F238E27FC236}">
                <a16:creationId xmlns:a16="http://schemas.microsoft.com/office/drawing/2014/main" id="{0B8AB5B3-CAB5-C593-CAD5-B350D415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06" y="1255406"/>
            <a:ext cx="444500" cy="50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8E27FBD-72B9-FEFA-4B72-D7B4D68A2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137" y="1224477"/>
            <a:ext cx="406400" cy="50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24DFF46-BFD2-A344-67B9-AD2450F1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895" y="1663191"/>
            <a:ext cx="406400" cy="50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BBEA1E8-3907-CF76-07FC-29D2FFF74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316" y="1989146"/>
            <a:ext cx="406400" cy="5461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09D23B9-BAC0-0440-01E6-A2D300869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956" y="1733375"/>
            <a:ext cx="406400" cy="50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586824D-D08B-5789-85F0-E721CEFD7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5095" y="2141160"/>
            <a:ext cx="406400" cy="508000"/>
          </a:xfrm>
          <a:prstGeom prst="rect">
            <a:avLst/>
          </a:prstGeom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0C20CC6C-9E5E-72AA-85BF-0E33AE3421EC}"/>
              </a:ext>
            </a:extLst>
          </p:cNvPr>
          <p:cNvSpPr/>
          <p:nvPr/>
        </p:nvSpPr>
        <p:spPr>
          <a:xfrm>
            <a:off x="6835126" y="1187512"/>
            <a:ext cx="1701382" cy="14925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3" name="Graphic 102" descr="Folder Search outline">
            <a:extLst>
              <a:ext uri="{FF2B5EF4-FFF2-40B4-BE49-F238E27FC236}">
                <a16:creationId xmlns:a16="http://schemas.microsoft.com/office/drawing/2014/main" id="{BECB21FC-DC47-D409-B079-F5307C119B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4184" y="2298225"/>
            <a:ext cx="914400" cy="91440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C68F984-D1EB-F788-C0FC-4280DF35F649}"/>
              </a:ext>
            </a:extLst>
          </p:cNvPr>
          <p:cNvCxnSpPr>
            <a:cxnSpLocks/>
          </p:cNvCxnSpPr>
          <p:nvPr/>
        </p:nvCxnSpPr>
        <p:spPr>
          <a:xfrm>
            <a:off x="9761384" y="3204019"/>
            <a:ext cx="0" cy="254688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B039A25-5715-7323-B786-7DD05888FC90}"/>
              </a:ext>
            </a:extLst>
          </p:cNvPr>
          <p:cNvCxnSpPr/>
          <p:nvPr/>
        </p:nvCxnSpPr>
        <p:spPr>
          <a:xfrm>
            <a:off x="9862567" y="3455826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184C572-EAD1-9174-43AF-F1AB4DC67488}"/>
              </a:ext>
            </a:extLst>
          </p:cNvPr>
          <p:cNvSpPr txBox="1"/>
          <p:nvPr/>
        </p:nvSpPr>
        <p:spPr>
          <a:xfrm>
            <a:off x="10574600" y="3256882"/>
            <a:ext cx="7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/apex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789B88-2D61-A504-B3CA-3A4351F76E69}"/>
              </a:ext>
            </a:extLst>
          </p:cNvPr>
          <p:cNvCxnSpPr/>
          <p:nvPr/>
        </p:nvCxnSpPr>
        <p:spPr>
          <a:xfrm>
            <a:off x="9862566" y="3784891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9D5840D-79F2-BEA6-EE9B-C990C90FECB4}"/>
              </a:ext>
            </a:extLst>
          </p:cNvPr>
          <p:cNvSpPr txBox="1"/>
          <p:nvPr/>
        </p:nvSpPr>
        <p:spPr>
          <a:xfrm>
            <a:off x="10564052" y="3584943"/>
            <a:ext cx="63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/app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8B03C63-47B6-1C1B-B2B5-57B671F00CA4}"/>
              </a:ext>
            </a:extLst>
          </p:cNvPr>
          <p:cNvCxnSpPr/>
          <p:nvPr/>
        </p:nvCxnSpPr>
        <p:spPr>
          <a:xfrm>
            <a:off x="9862566" y="4124753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0BFFAF9-7C62-47F1-66CE-64232E1D5F44}"/>
              </a:ext>
            </a:extLst>
          </p:cNvPr>
          <p:cNvSpPr txBox="1"/>
          <p:nvPr/>
        </p:nvSpPr>
        <p:spPr>
          <a:xfrm>
            <a:off x="10564052" y="395422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/priv-app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4158DAA-299B-5F74-3F80-AE08DA697BC7}"/>
              </a:ext>
            </a:extLst>
          </p:cNvPr>
          <p:cNvCxnSpPr/>
          <p:nvPr/>
        </p:nvCxnSpPr>
        <p:spPr>
          <a:xfrm>
            <a:off x="9862565" y="4501922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A2BE87F-B217-616C-EFAB-C1E801AC2CEB}"/>
              </a:ext>
            </a:extLst>
          </p:cNvPr>
          <p:cNvSpPr txBox="1"/>
          <p:nvPr/>
        </p:nvSpPr>
        <p:spPr>
          <a:xfrm>
            <a:off x="10564052" y="4323559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/overlay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27FD676-2542-334A-8EA8-FA638ECB14EB}"/>
              </a:ext>
            </a:extLst>
          </p:cNvPr>
          <p:cNvCxnSpPr/>
          <p:nvPr/>
        </p:nvCxnSpPr>
        <p:spPr>
          <a:xfrm>
            <a:off x="9862565" y="4865556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26F5037-9AFA-3C21-EEA5-20A2B24AAE24}"/>
              </a:ext>
            </a:extLst>
          </p:cNvPr>
          <p:cNvSpPr txBox="1"/>
          <p:nvPr/>
        </p:nvSpPr>
        <p:spPr>
          <a:xfrm>
            <a:off x="10564051" y="4700727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/framework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16EAF57-B4A1-158E-5502-54E8DF2FC1EC}"/>
              </a:ext>
            </a:extLst>
          </p:cNvPr>
          <p:cNvCxnSpPr/>
          <p:nvPr/>
        </p:nvCxnSpPr>
        <p:spPr>
          <a:xfrm>
            <a:off x="9862565" y="5271861"/>
            <a:ext cx="712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ECC9B4-D22F-166D-63F5-D4DAF77DD41A}"/>
              </a:ext>
            </a:extLst>
          </p:cNvPr>
          <p:cNvSpPr txBox="1"/>
          <p:nvPr/>
        </p:nvSpPr>
        <p:spPr>
          <a:xfrm>
            <a:off x="10534268" y="50871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/…</a:t>
            </a:r>
          </a:p>
        </p:txBody>
      </p:sp>
    </p:spTree>
    <p:extLst>
      <p:ext uri="{BB962C8B-B14F-4D97-AF65-F5344CB8AC3E}">
        <p14:creationId xmlns:p14="http://schemas.microsoft.com/office/powerpoint/2010/main" val="385356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9" grpId="0" animBg="1"/>
      <p:bldP spid="41" grpId="0" animBg="1"/>
      <p:bldP spid="44" grpId="0" animBg="1"/>
      <p:bldP spid="4" grpId="0"/>
      <p:bldP spid="7" grpId="0"/>
      <p:bldP spid="10" grpId="0"/>
      <p:bldP spid="12" grpId="0"/>
      <p:bldP spid="14" grpId="0"/>
      <p:bldP spid="23" grpId="0" animBg="1"/>
      <p:bldP spid="24" grpId="0" animBg="1"/>
      <p:bldP spid="25" grpId="0"/>
      <p:bldP spid="86" grpId="0" animBg="1"/>
      <p:bldP spid="108" grpId="0"/>
      <p:bldP spid="110" grpId="0"/>
      <p:bldP spid="112" grpId="0"/>
      <p:bldP spid="114" grpId="0"/>
      <p:bldP spid="116" grpId="0"/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D88A-D73A-A35B-4AC9-4BB756D3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51" y="2140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H" sz="4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are partitions read-only anyways?</a:t>
            </a:r>
            <a:endParaRPr lang="en-CH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C2468-BCC3-3D86-EC3B-99B8E4AA1AD8}"/>
              </a:ext>
            </a:extLst>
          </p:cNvPr>
          <p:cNvSpPr txBox="1"/>
          <p:nvPr/>
        </p:nvSpPr>
        <p:spPr>
          <a:xfrm>
            <a:off x="2389869" y="1962388"/>
            <a:ext cx="422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Minimizing attack surface during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BCBBC-3B28-66DD-2757-239CE4CCD7DC}"/>
              </a:ext>
            </a:extLst>
          </p:cNvPr>
          <p:cNvSpPr txBox="1"/>
          <p:nvPr/>
        </p:nvSpPr>
        <p:spPr>
          <a:xfrm>
            <a:off x="5227265" y="2791928"/>
            <a:ext cx="198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Sandboxing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DA9C6-B283-54A0-63A0-696473A55570}"/>
              </a:ext>
            </a:extLst>
          </p:cNvPr>
          <p:cNvSpPr txBox="1"/>
          <p:nvPr/>
        </p:nvSpPr>
        <p:spPr>
          <a:xfrm>
            <a:off x="7088233" y="3728659"/>
            <a:ext cx="306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 dirty="0"/>
              <a:t>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859F4-9745-A901-1CEB-893971012B6E}"/>
              </a:ext>
            </a:extLst>
          </p:cNvPr>
          <p:cNvSpPr txBox="1"/>
          <p:nvPr/>
        </p:nvSpPr>
        <p:spPr>
          <a:xfrm>
            <a:off x="1130835" y="3233550"/>
            <a:ext cx="189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6371F-7466-8990-81DE-E36FA7CACD94}"/>
              </a:ext>
            </a:extLst>
          </p:cNvPr>
          <p:cNvSpPr txBox="1"/>
          <p:nvPr/>
        </p:nvSpPr>
        <p:spPr>
          <a:xfrm>
            <a:off x="804264" y="4904023"/>
            <a:ext cx="10873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rgbClr val="0070C0"/>
                </a:solidFill>
              </a:rPr>
              <a:t>Files on read-only partitions cannot simply be deleted </a:t>
            </a:r>
          </a:p>
          <a:p>
            <a:endParaRPr lang="en-CH" sz="2800" b="1" dirty="0">
              <a:solidFill>
                <a:srgbClr val="0070C0"/>
              </a:solidFill>
            </a:endParaRPr>
          </a:p>
          <a:p>
            <a:r>
              <a:rPr lang="en-CH" sz="2800" b="1" dirty="0">
                <a:solidFill>
                  <a:srgbClr val="0070C0"/>
                </a:solidFill>
              </a:rPr>
              <a:t>Consequenlty, pre-installed apps cannot be uninstalled</a:t>
            </a:r>
          </a:p>
        </p:txBody>
      </p:sp>
    </p:spTree>
    <p:extLst>
      <p:ext uri="{BB962C8B-B14F-4D97-AF65-F5344CB8AC3E}">
        <p14:creationId xmlns:p14="http://schemas.microsoft.com/office/powerpoint/2010/main" val="264710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cell phone&#10;&#10;Description automatically generated">
            <a:extLst>
              <a:ext uri="{FF2B5EF4-FFF2-40B4-BE49-F238E27FC236}">
                <a16:creationId xmlns:a16="http://schemas.microsoft.com/office/drawing/2014/main" id="{B209938C-7BCB-0412-BB84-AC5253BD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33" y="-48690"/>
            <a:ext cx="6955379" cy="6955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4227-BACB-6F44-2149-14B25CE6D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726" y="920296"/>
            <a:ext cx="4410151" cy="6219825"/>
          </a:xfrm>
        </p:spPr>
        <p:txBody>
          <a:bodyPr>
            <a:noAutofit/>
          </a:bodyPr>
          <a:lstStyle/>
          <a:p>
            <a:r>
              <a:rPr lang="en-CH" sz="1600" dirty="0"/>
              <a:t>Users have no way to remove these apps</a:t>
            </a:r>
          </a:p>
          <a:p>
            <a:pPr lvl="1"/>
            <a:r>
              <a:rPr lang="en-CH" sz="1600" dirty="0"/>
              <a:t>Only by jailbreaking or rooting, which is not a real option for normal users</a:t>
            </a:r>
          </a:p>
          <a:p>
            <a:endParaRPr lang="en-CH" sz="1600" dirty="0"/>
          </a:p>
          <a:p>
            <a:pPr lvl="1"/>
            <a:endParaRPr lang="en-CH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06F93-CEB0-104D-20F5-0E2B3E59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653A73-D40E-F54E-BEA0-AE093FD15055}" type="slidenum">
              <a:rPr lang="en-CH" smtClean="0"/>
              <a:pPr>
                <a:spcAft>
                  <a:spcPts val="600"/>
                </a:spcAft>
              </a:pPr>
              <a:t>12</a:t>
            </a:fld>
            <a:endParaRPr lang="en-C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14AA0E-EED3-CBC1-04B8-606B155ED6BA}"/>
              </a:ext>
            </a:extLst>
          </p:cNvPr>
          <p:cNvSpPr txBox="1">
            <a:spLocks/>
          </p:cNvSpPr>
          <p:nvPr/>
        </p:nvSpPr>
        <p:spPr>
          <a:xfrm>
            <a:off x="1219491" y="920296"/>
            <a:ext cx="977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7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6DAA-725A-1CBC-31F2-289BCD74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E8872-3E25-C392-87DC-4131AAD84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726" y="920296"/>
            <a:ext cx="4410151" cy="6219825"/>
          </a:xfrm>
        </p:spPr>
        <p:txBody>
          <a:bodyPr>
            <a:noAutofit/>
          </a:bodyPr>
          <a:lstStyle/>
          <a:p>
            <a:r>
              <a:rPr lang="en-CH" sz="1600" dirty="0"/>
              <a:t>Users have no way to remove these apps</a:t>
            </a:r>
          </a:p>
          <a:p>
            <a:pPr lvl="1"/>
            <a:r>
              <a:rPr lang="en-CH" sz="1600" dirty="0"/>
              <a:t>Only by jailbreaking or rooting, which is not a real option for normal users</a:t>
            </a:r>
          </a:p>
          <a:p>
            <a:endParaRPr lang="en-CH" sz="1600" dirty="0"/>
          </a:p>
          <a:p>
            <a:r>
              <a:rPr lang="en-CH" sz="1600" dirty="0"/>
              <a:t>No app store for pre-installed apps</a:t>
            </a:r>
          </a:p>
          <a:p>
            <a:pPr lvl="1"/>
            <a:r>
              <a:rPr lang="en-CH" sz="1600" dirty="0"/>
              <a:t>No review possibility</a:t>
            </a:r>
          </a:p>
          <a:p>
            <a:pPr lvl="1"/>
            <a:r>
              <a:rPr lang="en-CH" sz="1600" dirty="0"/>
              <a:t>No publicly known security controls</a:t>
            </a:r>
          </a:p>
          <a:p>
            <a:pPr lvl="1"/>
            <a:r>
              <a:rPr lang="en-CH" sz="1600" dirty="0"/>
              <a:t>No app classification or description</a:t>
            </a:r>
          </a:p>
          <a:p>
            <a:pPr lvl="1"/>
            <a:r>
              <a:rPr lang="en-CH" sz="1600" dirty="0"/>
              <a:t>Apps cannot easily be installed</a:t>
            </a:r>
          </a:p>
          <a:p>
            <a:endParaRPr lang="en-CH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E82F9-A99B-DD84-D4C0-04BDDE4B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653A73-D40E-F54E-BEA0-AE093FD15055}" type="slidenum">
              <a:rPr lang="en-CH" smtClean="0"/>
              <a:pPr>
                <a:spcAft>
                  <a:spcPts val="600"/>
                </a:spcAft>
              </a:pPr>
              <a:t>13</a:t>
            </a:fld>
            <a:endParaRPr lang="en-C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666C7D-2E65-32C9-A80E-1762BC385A31}"/>
              </a:ext>
            </a:extLst>
          </p:cNvPr>
          <p:cNvSpPr txBox="1">
            <a:spLocks/>
          </p:cNvSpPr>
          <p:nvPr/>
        </p:nvSpPr>
        <p:spPr>
          <a:xfrm>
            <a:off x="1219491" y="920296"/>
            <a:ext cx="977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sz="32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3FD7C-5360-E48F-8D9C-75704EF7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" y="1366944"/>
            <a:ext cx="7020335" cy="38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EED0-7770-4B14-E4E7-4DBB038B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73EE-AA4E-383A-A335-4BEED8D7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726" y="920296"/>
            <a:ext cx="4410151" cy="6219825"/>
          </a:xfrm>
        </p:spPr>
        <p:txBody>
          <a:bodyPr>
            <a:noAutofit/>
          </a:bodyPr>
          <a:lstStyle/>
          <a:p>
            <a:r>
              <a:rPr lang="en-CH" sz="1600" dirty="0"/>
              <a:t>Users have no way to remove these apps</a:t>
            </a:r>
          </a:p>
          <a:p>
            <a:pPr lvl="1"/>
            <a:r>
              <a:rPr lang="en-CH" sz="1600" dirty="0"/>
              <a:t>Only by jailbreaking or rooting, which is not a real option for normal users</a:t>
            </a:r>
          </a:p>
          <a:p>
            <a:endParaRPr lang="en-CH" sz="1600" dirty="0"/>
          </a:p>
          <a:p>
            <a:r>
              <a:rPr lang="en-CH" sz="1600" dirty="0"/>
              <a:t>No app store for pre-installed apps</a:t>
            </a:r>
          </a:p>
          <a:p>
            <a:pPr lvl="1"/>
            <a:r>
              <a:rPr lang="en-CH" sz="1600" dirty="0"/>
              <a:t>No review possibility</a:t>
            </a:r>
          </a:p>
          <a:p>
            <a:pPr lvl="1"/>
            <a:r>
              <a:rPr lang="en-CH" sz="1600" dirty="0"/>
              <a:t>No publicly known security controls</a:t>
            </a:r>
          </a:p>
          <a:p>
            <a:pPr lvl="1"/>
            <a:r>
              <a:rPr lang="en-CH" sz="1600" dirty="0"/>
              <a:t>No app classification or description</a:t>
            </a:r>
          </a:p>
          <a:p>
            <a:pPr lvl="1"/>
            <a:r>
              <a:rPr lang="en-CH" sz="1600" dirty="0"/>
              <a:t>Apps cannot easily be installed</a:t>
            </a:r>
          </a:p>
          <a:p>
            <a:endParaRPr lang="en-CH" sz="1600" dirty="0"/>
          </a:p>
          <a:p>
            <a:r>
              <a:rPr lang="en-CH" sz="1600" dirty="0"/>
              <a:t>P</a:t>
            </a:r>
            <a:r>
              <a:rPr lang="en-GB" sz="1600" dirty="0"/>
              <a:t>r</a:t>
            </a:r>
            <a:r>
              <a:rPr lang="en-CH" sz="1600" dirty="0"/>
              <a:t>e-installed app have lots of permissions</a:t>
            </a:r>
          </a:p>
          <a:p>
            <a:endParaRPr lang="en-CH" sz="1600" dirty="0"/>
          </a:p>
          <a:p>
            <a:pPr lvl="1"/>
            <a:endParaRPr lang="en-CH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9D8D-FD3F-7BFD-00D4-3857C8A9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653A73-D40E-F54E-BEA0-AE093FD15055}" type="slidenum">
              <a:rPr lang="en-CH" smtClean="0"/>
              <a:pPr>
                <a:spcAft>
                  <a:spcPts val="600"/>
                </a:spcAft>
              </a:pPr>
              <a:t>14</a:t>
            </a:fld>
            <a:endParaRPr lang="en-C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09FC8B-9258-56CC-EE5A-3C52E526AAFE}"/>
              </a:ext>
            </a:extLst>
          </p:cNvPr>
          <p:cNvSpPr txBox="1">
            <a:spLocks/>
          </p:cNvSpPr>
          <p:nvPr/>
        </p:nvSpPr>
        <p:spPr>
          <a:xfrm>
            <a:off x="1219491" y="920296"/>
            <a:ext cx="977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sz="3200" b="1" dirty="0">
              <a:solidFill>
                <a:srgbClr val="0070C0"/>
              </a:solidFill>
            </a:endParaRPr>
          </a:p>
        </p:txBody>
      </p:sp>
      <p:pic>
        <p:nvPicPr>
          <p:cNvPr id="14" name="Picture 13" descr="A hand holding a cell phone&#10;&#10;Description automatically generated">
            <a:extLst>
              <a:ext uri="{FF2B5EF4-FFF2-40B4-BE49-F238E27FC236}">
                <a16:creationId xmlns:a16="http://schemas.microsoft.com/office/drawing/2014/main" id="{6412F8ED-73CD-147D-33B5-CB707EF9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B891-F3E5-B888-B6C4-7BE6E91C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1F8C-1DE1-0287-8544-3B58D3FB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726" y="920296"/>
            <a:ext cx="4410151" cy="6219825"/>
          </a:xfrm>
        </p:spPr>
        <p:txBody>
          <a:bodyPr>
            <a:noAutofit/>
          </a:bodyPr>
          <a:lstStyle/>
          <a:p>
            <a:r>
              <a:rPr lang="en-CH" sz="1600" dirty="0"/>
              <a:t>Users have no way to remove these apps</a:t>
            </a:r>
          </a:p>
          <a:p>
            <a:pPr lvl="1"/>
            <a:r>
              <a:rPr lang="en-CH" sz="1600" dirty="0"/>
              <a:t>Only by jailbreaking or rooting, which is not a real option for normal users</a:t>
            </a:r>
          </a:p>
          <a:p>
            <a:endParaRPr lang="en-CH" sz="1600" dirty="0"/>
          </a:p>
          <a:p>
            <a:r>
              <a:rPr lang="en-CH" sz="1600" dirty="0"/>
              <a:t>No app store for pre-installed apps</a:t>
            </a:r>
          </a:p>
          <a:p>
            <a:pPr lvl="1"/>
            <a:r>
              <a:rPr lang="en-CH" sz="1600" dirty="0"/>
              <a:t>No review possibility</a:t>
            </a:r>
          </a:p>
          <a:p>
            <a:pPr lvl="1"/>
            <a:r>
              <a:rPr lang="en-CH" sz="1600" dirty="0"/>
              <a:t>No publicly known security controls</a:t>
            </a:r>
          </a:p>
          <a:p>
            <a:pPr lvl="1"/>
            <a:r>
              <a:rPr lang="en-CH" sz="1600" dirty="0"/>
              <a:t>No app classification or description</a:t>
            </a:r>
          </a:p>
          <a:p>
            <a:pPr lvl="1"/>
            <a:r>
              <a:rPr lang="en-CH" sz="1600" dirty="0"/>
              <a:t>Apps cannot easily be installed</a:t>
            </a:r>
          </a:p>
          <a:p>
            <a:endParaRPr lang="en-CH" sz="1600" dirty="0"/>
          </a:p>
          <a:p>
            <a:r>
              <a:rPr lang="en-CH" sz="1600" dirty="0"/>
              <a:t>P</a:t>
            </a:r>
            <a:r>
              <a:rPr lang="en-GB" sz="1600" dirty="0"/>
              <a:t>r</a:t>
            </a:r>
            <a:r>
              <a:rPr lang="en-CH" sz="1600" dirty="0"/>
              <a:t>e-installed app have lots of permissions</a:t>
            </a:r>
          </a:p>
          <a:p>
            <a:endParaRPr lang="en-CH" sz="1600" dirty="0"/>
          </a:p>
          <a:p>
            <a:r>
              <a:rPr lang="en-CH" sz="1600" dirty="0"/>
              <a:t>Patching cycles are long and vendors sell space on their products</a:t>
            </a:r>
          </a:p>
          <a:p>
            <a:endParaRPr lang="en-CH" sz="1600" dirty="0"/>
          </a:p>
          <a:p>
            <a:pPr lvl="1"/>
            <a:endParaRPr lang="en-CH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6CDCB-FF04-F376-5938-2BBDD84B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653A73-D40E-F54E-BEA0-AE093FD15055}" type="slidenum">
              <a:rPr lang="en-CH" smtClean="0"/>
              <a:pPr>
                <a:spcAft>
                  <a:spcPts val="600"/>
                </a:spcAft>
              </a:pPr>
              <a:t>15</a:t>
            </a:fld>
            <a:endParaRPr lang="en-C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0434B9-51FE-E9D6-79C7-A6F228789D6A}"/>
              </a:ext>
            </a:extLst>
          </p:cNvPr>
          <p:cNvSpPr txBox="1">
            <a:spLocks/>
          </p:cNvSpPr>
          <p:nvPr/>
        </p:nvSpPr>
        <p:spPr>
          <a:xfrm>
            <a:off x="1219491" y="920296"/>
            <a:ext cx="977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sz="3200" b="1" dirty="0">
              <a:solidFill>
                <a:srgbClr val="0070C0"/>
              </a:solidFill>
            </a:endParaRPr>
          </a:p>
        </p:txBody>
      </p:sp>
      <p:pic>
        <p:nvPicPr>
          <p:cNvPr id="6" name="Picture 5" descr="A hand holding a phone with money flying out of it&#10;&#10;Description automatically generated">
            <a:extLst>
              <a:ext uri="{FF2B5EF4-FFF2-40B4-BE49-F238E27FC236}">
                <a16:creationId xmlns:a16="http://schemas.microsoft.com/office/drawing/2014/main" id="{0EE9917B-4E7B-E17A-7263-89E884B9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8446" cy="71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6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4642-D9D8-63EC-0B88-8EDC9C03A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E5EED971-542E-AC4C-B216-AAF30A3BB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 r="-1" b="-1"/>
          <a:stretch/>
        </p:blipFill>
        <p:spPr bwMode="auto">
          <a:xfrm>
            <a:off x="1413416" y="1647194"/>
            <a:ext cx="4141708" cy="3045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ED03-B5E9-8203-E1A3-A55DF568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726" y="920296"/>
            <a:ext cx="4410151" cy="6219825"/>
          </a:xfrm>
        </p:spPr>
        <p:txBody>
          <a:bodyPr>
            <a:noAutofit/>
          </a:bodyPr>
          <a:lstStyle/>
          <a:p>
            <a:r>
              <a:rPr lang="en-CH" sz="1600" dirty="0"/>
              <a:t>Users have no way to remove these apps</a:t>
            </a:r>
          </a:p>
          <a:p>
            <a:pPr lvl="1"/>
            <a:r>
              <a:rPr lang="en-CH" sz="1600" dirty="0"/>
              <a:t>Only by jailbreaking or rooting, which is not a real option for normal users</a:t>
            </a:r>
          </a:p>
          <a:p>
            <a:endParaRPr lang="en-CH" sz="1600" dirty="0"/>
          </a:p>
          <a:p>
            <a:r>
              <a:rPr lang="en-CH" sz="1600" dirty="0"/>
              <a:t>No app store for pre-installed apps</a:t>
            </a:r>
          </a:p>
          <a:p>
            <a:pPr lvl="1"/>
            <a:r>
              <a:rPr lang="en-CH" sz="1600" dirty="0"/>
              <a:t>No review possibility</a:t>
            </a:r>
          </a:p>
          <a:p>
            <a:pPr lvl="1"/>
            <a:r>
              <a:rPr lang="en-CH" sz="1600" dirty="0"/>
              <a:t>No publicly known security controls</a:t>
            </a:r>
          </a:p>
          <a:p>
            <a:pPr lvl="1"/>
            <a:r>
              <a:rPr lang="en-CH" sz="1600" dirty="0"/>
              <a:t>No app classification or description</a:t>
            </a:r>
          </a:p>
          <a:p>
            <a:pPr lvl="1"/>
            <a:r>
              <a:rPr lang="en-CH" sz="1600" dirty="0"/>
              <a:t>Apps cannot easily be installed</a:t>
            </a:r>
          </a:p>
          <a:p>
            <a:endParaRPr lang="en-CH" sz="1600" dirty="0"/>
          </a:p>
          <a:p>
            <a:r>
              <a:rPr lang="en-CH" sz="1600" dirty="0"/>
              <a:t>P</a:t>
            </a:r>
            <a:r>
              <a:rPr lang="en-GB" sz="1600" dirty="0"/>
              <a:t>r</a:t>
            </a:r>
            <a:r>
              <a:rPr lang="en-CH" sz="1600" dirty="0"/>
              <a:t>e-installed app have lots of permissions</a:t>
            </a:r>
          </a:p>
          <a:p>
            <a:endParaRPr lang="en-CH" sz="1600" dirty="0"/>
          </a:p>
          <a:p>
            <a:r>
              <a:rPr lang="en-CH" sz="1600" dirty="0"/>
              <a:t>Patching cycles are long and vendors sell space on their products</a:t>
            </a:r>
          </a:p>
          <a:p>
            <a:endParaRPr lang="en-CH" sz="1600" dirty="0"/>
          </a:p>
          <a:p>
            <a:r>
              <a:rPr lang="en-CH" sz="1600" dirty="0"/>
              <a:t>Security practioners have problems analysing them on scale and in-depth at runtime</a:t>
            </a:r>
          </a:p>
          <a:p>
            <a:pPr lvl="1"/>
            <a:r>
              <a:rPr lang="en-CH" sz="1200" dirty="0"/>
              <a:t>Installation is not simply possible</a:t>
            </a:r>
          </a:p>
          <a:p>
            <a:pPr lvl="1"/>
            <a:r>
              <a:rPr lang="en-CH" sz="1200" dirty="0"/>
              <a:t>Dependencies to files and services</a:t>
            </a:r>
          </a:p>
          <a:p>
            <a:pPr lvl="1"/>
            <a:endParaRPr lang="en-CH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1C454-0A25-F25D-7370-DB5EBD2F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653A73-D40E-F54E-BEA0-AE093FD15055}" type="slidenum">
              <a:rPr lang="en-CH" smtClean="0"/>
              <a:pPr>
                <a:spcAft>
                  <a:spcPts val="600"/>
                </a:spcAft>
              </a:pPr>
              <a:t>16</a:t>
            </a:fld>
            <a:endParaRPr lang="en-C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F691D8-E08F-1D03-910C-5740CAA0D0B6}"/>
              </a:ext>
            </a:extLst>
          </p:cNvPr>
          <p:cNvSpPr txBox="1">
            <a:spLocks/>
          </p:cNvSpPr>
          <p:nvPr/>
        </p:nvSpPr>
        <p:spPr>
          <a:xfrm>
            <a:off x="1219491" y="920296"/>
            <a:ext cx="977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9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F4BF-9E63-0EBB-CE67-B2B2F4720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D42BF8-A45B-BB11-BAF5-6D68F781BD2E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1AAD-ECED-710D-4FE1-E8A4CB7F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17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9186D-9401-6771-7AFD-7427F260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6000" b="1" dirty="0">
                <a:solidFill>
                  <a:schemeClr val="bg1"/>
                </a:solidFill>
              </a:rPr>
              <a:t>Pre-Installed Nightmares?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F2E4D6E3-48AA-3B42-8675-967EC988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22F02DC-A4C0-4CA6-15AF-AA6C1964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1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72414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1934892">
            <a:off x="853500" y="1789045"/>
            <a:ext cx="369332" cy="242380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Malware shipped with 40 Vendors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1336964-2E41-56F2-9890-1FA22A2F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59" y="4869281"/>
            <a:ext cx="3654479" cy="14153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73B3F0-3C4D-5F59-4FDD-6CD674CE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59" y="3407586"/>
            <a:ext cx="3451831" cy="13731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2547FCC-3E3F-3C56-B8FF-807046DF2B70}"/>
              </a:ext>
            </a:extLst>
          </p:cNvPr>
          <p:cNvSpPr txBox="1"/>
          <p:nvPr/>
        </p:nvSpPr>
        <p:spPr>
          <a:xfrm rot="18197355">
            <a:off x="-46259" y="2673504"/>
            <a:ext cx="1801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374151"/>
                </a:solidFill>
                <a:latin typeface="SophosSansLight"/>
              </a:rPr>
              <a:t>P</a:t>
            </a:r>
            <a:r>
              <a:rPr lang="en-GB" sz="1400" b="1" i="0" dirty="0">
                <a:solidFill>
                  <a:srgbClr val="374151"/>
                </a:solidFill>
                <a:effectLst/>
                <a:latin typeface="SophosSansLight"/>
              </a:rPr>
              <a:t>re-installed Chamois</a:t>
            </a:r>
            <a:endParaRPr lang="en-CH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D1E412-A1AF-6F22-5CF5-314454758829}"/>
              </a:ext>
            </a:extLst>
          </p:cNvPr>
          <p:cNvSpPr txBox="1"/>
          <p:nvPr/>
        </p:nvSpPr>
        <p:spPr>
          <a:xfrm>
            <a:off x="693651" y="641882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00" dirty="0">
                <a:hlinkClick r:id="rId4"/>
              </a:rPr>
              <a:t>https://www.wired.com/story/android-phones-hiding-pre-installed-malware/</a:t>
            </a:r>
            <a:r>
              <a:rPr lang="en-CH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3339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33143-3A17-56FB-D8FE-84C0FC84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pPr>
              <a:tabLst>
                <a:tab pos="3951288" algn="l"/>
              </a:tabLst>
            </a:pPr>
            <a:r>
              <a:rPr lang="en-CH" sz="4000" b="1" dirty="0"/>
              <a:t>Content </a:t>
            </a:r>
            <a:endParaRPr lang="en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5FBC-2962-F979-4762-D8DEA3D1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Focus is on the Android OS for smartphones:</a:t>
            </a:r>
          </a:p>
          <a:p>
            <a:r>
              <a:rPr lang="en-GB" sz="2000" dirty="0"/>
              <a:t>What are pre-installed apps?</a:t>
            </a:r>
          </a:p>
          <a:p>
            <a:r>
              <a:rPr lang="en-GB" sz="2000" dirty="0"/>
              <a:t>How Android Verified Boot works</a:t>
            </a:r>
          </a:p>
          <a:p>
            <a:r>
              <a:rPr lang="en-GB" sz="2000" dirty="0"/>
              <a:t>Why we can’t uninstall pre-installed apps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/>
              <a:t>Academic case study </a:t>
            </a:r>
          </a:p>
          <a:p>
            <a:r>
              <a:rPr lang="en-GB" sz="2000" dirty="0"/>
              <a:t>How we analysed pre-installed apps</a:t>
            </a:r>
          </a:p>
          <a:p>
            <a:r>
              <a:rPr lang="en-GB" sz="2000" dirty="0"/>
              <a:t>Challenges and solutions</a:t>
            </a:r>
          </a:p>
          <a:p>
            <a:r>
              <a:rPr lang="en-GB" sz="2000" dirty="0"/>
              <a:t>Future Work in this field</a:t>
            </a:r>
          </a:p>
        </p:txBody>
      </p:sp>
      <p:pic>
        <p:nvPicPr>
          <p:cNvPr id="16" name="Picture 15" descr="A hand holding a phone with a to do list on the screen&#10;&#10;Description automatically generated">
            <a:extLst>
              <a:ext uri="{FF2B5EF4-FFF2-40B4-BE49-F238E27FC236}">
                <a16:creationId xmlns:a16="http://schemas.microsoft.com/office/drawing/2014/main" id="{15D64D58-11DF-5FD3-5D9C-6A589C9B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3" r="11227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728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1934892">
            <a:off x="853500" y="1842008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05685" y="2142839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32012">
            <a:off x="2016710" y="1800364"/>
            <a:ext cx="369332" cy="248959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25 Vulnerable Smartphone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41793-195B-139F-A3A3-4EF31DE07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7" y="3259527"/>
            <a:ext cx="5621093" cy="111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17BC-9BE8-3F12-A8B2-DADF0ECC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13" y="4306647"/>
            <a:ext cx="7772400" cy="88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4419E-9397-B487-AEAD-AD024B5E2C8C}"/>
              </a:ext>
            </a:extLst>
          </p:cNvPr>
          <p:cNvSpPr txBox="1"/>
          <p:nvPr/>
        </p:nvSpPr>
        <p:spPr>
          <a:xfrm>
            <a:off x="2583441" y="5306049"/>
            <a:ext cx="784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4"/>
              </a:rPr>
              <a:t>https://www.bleepingcomputer.com/news/security/vulnerabilities-found-in-the-firmware-of-25-android-smartphone-models/</a:t>
            </a:r>
            <a:r>
              <a:rPr lang="en-GB" sz="1100" dirty="0"/>
              <a:t> 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FCE8D-5247-C944-D668-59509D340E8E}"/>
              </a:ext>
            </a:extLst>
          </p:cNvPr>
          <p:cNvSpPr txBox="1"/>
          <p:nvPr/>
        </p:nvSpPr>
        <p:spPr>
          <a:xfrm rot="18197355">
            <a:off x="28684" y="259189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49800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589189-70C7-28B5-49A8-972B7A5704DA}"/>
              </a:ext>
            </a:extLst>
          </p:cNvPr>
          <p:cNvSpPr txBox="1"/>
          <p:nvPr/>
        </p:nvSpPr>
        <p:spPr>
          <a:xfrm rot="1834513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6AB8FCE-C90D-78F7-1633-F0A026C0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87" y="3380232"/>
            <a:ext cx="6148158" cy="18851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469EE5-C9B6-9396-D249-D4E659DF69F1}"/>
              </a:ext>
            </a:extLst>
          </p:cNvPr>
          <p:cNvSpPr txBox="1"/>
          <p:nvPr/>
        </p:nvSpPr>
        <p:spPr>
          <a:xfrm>
            <a:off x="3192796" y="5904071"/>
            <a:ext cx="709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Paper: “An Analysis of Pre-installed Android Software” by </a:t>
            </a:r>
            <a:r>
              <a:rPr lang="en-GB" dirty="0" err="1"/>
              <a:t>Gamba</a:t>
            </a:r>
            <a:r>
              <a:rPr lang="en-GB" dirty="0"/>
              <a:t> et al.</a:t>
            </a:r>
            <a:endParaRPr lang="en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238FE9-392C-FC74-53BD-EC7FE1A48489}"/>
              </a:ext>
            </a:extLst>
          </p:cNvPr>
          <p:cNvSpPr txBox="1"/>
          <p:nvPr/>
        </p:nvSpPr>
        <p:spPr>
          <a:xfrm>
            <a:off x="3424887" y="5328090"/>
            <a:ext cx="6059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https://www.zdnet.com/article/android-ecosystem-of-pre-installed-apps-is-a-privacy-and-security-mess/</a:t>
            </a:r>
            <a:r>
              <a:rPr lang="en-GB" sz="1000" dirty="0"/>
              <a:t> </a:t>
            </a:r>
            <a:endParaRPr lang="en-CH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44878"/>
            <a:ext cx="369332" cy="230563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Data harvesting by Gamba et al.</a:t>
            </a:r>
          </a:p>
        </p:txBody>
      </p:sp>
    </p:spTree>
    <p:extLst>
      <p:ext uri="{BB962C8B-B14F-4D97-AF65-F5344CB8AC3E}">
        <p14:creationId xmlns:p14="http://schemas.microsoft.com/office/powerpoint/2010/main" val="291638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96943"/>
            <a:ext cx="369332" cy="22015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Data harvesting by Gamba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35430-5F0F-2D7B-ADE0-3E178596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37" y="4096214"/>
            <a:ext cx="5948363" cy="2110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245E4-AC93-2250-CA90-D163EB19A7D0}"/>
              </a:ext>
            </a:extLst>
          </p:cNvPr>
          <p:cNvSpPr txBox="1"/>
          <p:nvPr/>
        </p:nvSpPr>
        <p:spPr>
          <a:xfrm>
            <a:off x="3982051" y="6193044"/>
            <a:ext cx="6022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https://www.zdnet.com/article/more-pre-installed-malware-has-been-found-in-budget-us-smartphones/</a:t>
            </a:r>
            <a:r>
              <a:rPr lang="en-GB" sz="1000" dirty="0"/>
              <a:t> </a:t>
            </a:r>
            <a:endParaRPr lang="en-CH" sz="1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AA952-2CE2-72CE-37C6-834191E581BD}"/>
              </a:ext>
            </a:extLst>
          </p:cNvPr>
          <p:cNvCxnSpPr>
            <a:cxnSpLocks/>
          </p:cNvCxnSpPr>
          <p:nvPr/>
        </p:nvCxnSpPr>
        <p:spPr>
          <a:xfrm flipH="1">
            <a:off x="4482050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36EA6-42CB-72DE-62F7-7E3FDFAEDD0F}"/>
              </a:ext>
            </a:extLst>
          </p:cNvPr>
          <p:cNvSpPr txBox="1"/>
          <p:nvPr/>
        </p:nvSpPr>
        <p:spPr>
          <a:xfrm rot="1999833">
            <a:off x="4106531" y="1884229"/>
            <a:ext cx="369332" cy="220143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Malware on US budget phones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E585D8-BDC6-075A-B1DB-BF37BE04A058}"/>
              </a:ext>
            </a:extLst>
          </p:cNvPr>
          <p:cNvSpPr txBox="1"/>
          <p:nvPr/>
        </p:nvSpPr>
        <p:spPr>
          <a:xfrm rot="1834513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962434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96943"/>
            <a:ext cx="369332" cy="22015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Data harvesting by Gamba et al.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AA952-2CE2-72CE-37C6-834191E581BD}"/>
              </a:ext>
            </a:extLst>
          </p:cNvPr>
          <p:cNvCxnSpPr>
            <a:cxnSpLocks/>
          </p:cNvCxnSpPr>
          <p:nvPr/>
        </p:nvCxnSpPr>
        <p:spPr>
          <a:xfrm flipH="1">
            <a:off x="4482050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36EA6-42CB-72DE-62F7-7E3FDFAEDD0F}"/>
              </a:ext>
            </a:extLst>
          </p:cNvPr>
          <p:cNvSpPr txBox="1"/>
          <p:nvPr/>
        </p:nvSpPr>
        <p:spPr>
          <a:xfrm rot="1999833">
            <a:off x="4106531" y="1929177"/>
            <a:ext cx="369332" cy="21115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on US budget phones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B76CCA-29F1-5B62-E4E5-089ED8A91AAB}"/>
              </a:ext>
            </a:extLst>
          </p:cNvPr>
          <p:cNvCxnSpPr>
            <a:cxnSpLocks/>
          </p:cNvCxnSpPr>
          <p:nvPr/>
        </p:nvCxnSpPr>
        <p:spPr>
          <a:xfrm flipH="1">
            <a:off x="5573226" y="211459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8FD4B4-5483-8E33-EA21-62779764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50" y="4362445"/>
            <a:ext cx="5965118" cy="12867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6A16CB-1A05-E375-F3E5-7F825ADB7EFF}"/>
              </a:ext>
            </a:extLst>
          </p:cNvPr>
          <p:cNvSpPr txBox="1"/>
          <p:nvPr/>
        </p:nvSpPr>
        <p:spPr>
          <a:xfrm rot="1999833">
            <a:off x="5140921" y="1944441"/>
            <a:ext cx="369332" cy="20810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Critical vulnerabilities found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FAC47-F52A-729B-6C76-50D49B46B0C5}"/>
              </a:ext>
            </a:extLst>
          </p:cNvPr>
          <p:cNvSpPr txBox="1"/>
          <p:nvPr/>
        </p:nvSpPr>
        <p:spPr>
          <a:xfrm>
            <a:off x="4428065" y="5649161"/>
            <a:ext cx="4453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https://thehackernews.com/2021/06/hackers-can-exploit-samsung-pre.html</a:t>
            </a:r>
            <a:r>
              <a:rPr lang="en-GB" sz="1000" dirty="0"/>
              <a:t> </a:t>
            </a:r>
            <a:endParaRPr lang="en-CH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DD7D74-D310-7363-754E-A6F47E8E481C}"/>
              </a:ext>
            </a:extLst>
          </p:cNvPr>
          <p:cNvSpPr txBox="1"/>
          <p:nvPr/>
        </p:nvSpPr>
        <p:spPr>
          <a:xfrm rot="1834513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4053727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126747" y="1774493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8958137" y="12652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96943"/>
            <a:ext cx="369332" cy="22015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Data harvesting by Gamba et al.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AA952-2CE2-72CE-37C6-834191E581BD}"/>
              </a:ext>
            </a:extLst>
          </p:cNvPr>
          <p:cNvCxnSpPr>
            <a:cxnSpLocks/>
          </p:cNvCxnSpPr>
          <p:nvPr/>
        </p:nvCxnSpPr>
        <p:spPr>
          <a:xfrm flipH="1">
            <a:off x="4482050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36EA6-42CB-72DE-62F7-7E3FDFAEDD0F}"/>
              </a:ext>
            </a:extLst>
          </p:cNvPr>
          <p:cNvSpPr txBox="1"/>
          <p:nvPr/>
        </p:nvSpPr>
        <p:spPr>
          <a:xfrm rot="1999833">
            <a:off x="4106531" y="1929177"/>
            <a:ext cx="369332" cy="21115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on US budget phones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B76CCA-29F1-5B62-E4E5-089ED8A91AAB}"/>
              </a:ext>
            </a:extLst>
          </p:cNvPr>
          <p:cNvCxnSpPr>
            <a:cxnSpLocks/>
          </p:cNvCxnSpPr>
          <p:nvPr/>
        </p:nvCxnSpPr>
        <p:spPr>
          <a:xfrm flipH="1">
            <a:off x="5573226" y="211459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6A16CB-1A05-E375-F3E5-7F825ADB7EFF}"/>
              </a:ext>
            </a:extLst>
          </p:cNvPr>
          <p:cNvSpPr txBox="1"/>
          <p:nvPr/>
        </p:nvSpPr>
        <p:spPr>
          <a:xfrm rot="1999833">
            <a:off x="5140921" y="2004714"/>
            <a:ext cx="369332" cy="19604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Critical vulnerabilities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34E11-CB98-303D-4728-01ADB610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20" y="4923964"/>
            <a:ext cx="5997751" cy="144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96CB7-EEF1-DE6C-0CD1-38101B57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0" y="3934884"/>
            <a:ext cx="4719387" cy="996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EE494D-E28E-7FA8-99A2-8EFF09C4A20B}"/>
              </a:ext>
            </a:extLst>
          </p:cNvPr>
          <p:cNvSpPr txBox="1"/>
          <p:nvPr/>
        </p:nvSpPr>
        <p:spPr>
          <a:xfrm>
            <a:off x="5199095" y="6344483"/>
            <a:ext cx="4437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4"/>
              </a:rPr>
              <a:t>https://www.androidpolice.com/android-platform-certificate-leak-explainer/</a:t>
            </a:r>
            <a:r>
              <a:rPr lang="en-GB" sz="1000" dirty="0"/>
              <a:t> </a:t>
            </a:r>
            <a:endParaRPr lang="en-CH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E29BAA-9F65-D34F-9B1B-34D573077E0D}"/>
              </a:ext>
            </a:extLst>
          </p:cNvPr>
          <p:cNvCxnSpPr>
            <a:cxnSpLocks/>
          </p:cNvCxnSpPr>
          <p:nvPr/>
        </p:nvCxnSpPr>
        <p:spPr>
          <a:xfrm flipH="1">
            <a:off x="6585102" y="208028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1FF239-C17C-F08A-BA3E-DB3983C712AE}"/>
              </a:ext>
            </a:extLst>
          </p:cNvPr>
          <p:cNvSpPr txBox="1"/>
          <p:nvPr/>
        </p:nvSpPr>
        <p:spPr>
          <a:xfrm rot="1999833">
            <a:off x="6273502" y="1800168"/>
            <a:ext cx="369332" cy="20571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b="1" dirty="0"/>
              <a:t>Platform Certificates leaked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68A11-547E-672D-C8B3-5E27FF414446}"/>
              </a:ext>
            </a:extLst>
          </p:cNvPr>
          <p:cNvSpPr txBox="1"/>
          <p:nvPr/>
        </p:nvSpPr>
        <p:spPr>
          <a:xfrm rot="1834513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889827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475648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9307038" y="130420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96943"/>
            <a:ext cx="369332" cy="22015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Data harvesting by Gamba et al.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AA952-2CE2-72CE-37C6-834191E581BD}"/>
              </a:ext>
            </a:extLst>
          </p:cNvPr>
          <p:cNvCxnSpPr>
            <a:cxnSpLocks/>
          </p:cNvCxnSpPr>
          <p:nvPr/>
        </p:nvCxnSpPr>
        <p:spPr>
          <a:xfrm flipH="1">
            <a:off x="4482050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36EA6-42CB-72DE-62F7-7E3FDFAEDD0F}"/>
              </a:ext>
            </a:extLst>
          </p:cNvPr>
          <p:cNvSpPr txBox="1"/>
          <p:nvPr/>
        </p:nvSpPr>
        <p:spPr>
          <a:xfrm rot="1999833">
            <a:off x="4106531" y="1929177"/>
            <a:ext cx="369332" cy="21115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on US budget phones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B76CCA-29F1-5B62-E4E5-089ED8A91AAB}"/>
              </a:ext>
            </a:extLst>
          </p:cNvPr>
          <p:cNvCxnSpPr>
            <a:cxnSpLocks/>
          </p:cNvCxnSpPr>
          <p:nvPr/>
        </p:nvCxnSpPr>
        <p:spPr>
          <a:xfrm flipH="1">
            <a:off x="5573226" y="211459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6A16CB-1A05-E375-F3E5-7F825ADB7EFF}"/>
              </a:ext>
            </a:extLst>
          </p:cNvPr>
          <p:cNvSpPr txBox="1"/>
          <p:nvPr/>
        </p:nvSpPr>
        <p:spPr>
          <a:xfrm rot="1999833">
            <a:off x="5140921" y="2004714"/>
            <a:ext cx="369332" cy="19604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Critical vulnerabilities found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E29BAA-9F65-D34F-9B1B-34D573077E0D}"/>
              </a:ext>
            </a:extLst>
          </p:cNvPr>
          <p:cNvCxnSpPr>
            <a:cxnSpLocks/>
          </p:cNvCxnSpPr>
          <p:nvPr/>
        </p:nvCxnSpPr>
        <p:spPr>
          <a:xfrm flipH="1">
            <a:off x="6585102" y="208028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1FF239-C17C-F08A-BA3E-DB3983C712AE}"/>
              </a:ext>
            </a:extLst>
          </p:cNvPr>
          <p:cNvSpPr txBox="1"/>
          <p:nvPr/>
        </p:nvSpPr>
        <p:spPr>
          <a:xfrm rot="1999833">
            <a:off x="6273502" y="1856177"/>
            <a:ext cx="369332" cy="194508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Platform Certificates leaked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F65E52-FB6F-F1A4-6057-196B747BB5B4}"/>
              </a:ext>
            </a:extLst>
          </p:cNvPr>
          <p:cNvCxnSpPr>
            <a:cxnSpLocks/>
          </p:cNvCxnSpPr>
          <p:nvPr/>
        </p:nvCxnSpPr>
        <p:spPr>
          <a:xfrm flipH="1">
            <a:off x="7615015" y="208028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8391E25-305C-6E05-4438-F6D71343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99" y="4071011"/>
            <a:ext cx="5801013" cy="1176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C8439-FEA8-619D-D080-F610952089E1}"/>
              </a:ext>
            </a:extLst>
          </p:cNvPr>
          <p:cNvSpPr txBox="1"/>
          <p:nvPr/>
        </p:nvSpPr>
        <p:spPr>
          <a:xfrm>
            <a:off x="4566470" y="6302183"/>
            <a:ext cx="6517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00" dirty="0">
                <a:hlinkClick r:id="rId3"/>
              </a:rPr>
              <a:t>https://www.securityweek.com/millions-of-smartphones-distributed-worldwide-with-preinstalled-guerrilla-malware/</a:t>
            </a:r>
            <a:r>
              <a:rPr lang="en-CH" sz="1000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427852-EBD1-6328-634A-C0111C07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564" y="5247960"/>
            <a:ext cx="4290573" cy="10542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0967DDC-E7B4-C2E4-32C7-87FAF7AD4877}"/>
              </a:ext>
            </a:extLst>
          </p:cNvPr>
          <p:cNvSpPr txBox="1"/>
          <p:nvPr/>
        </p:nvSpPr>
        <p:spPr>
          <a:xfrm rot="1999833">
            <a:off x="7098450" y="1967535"/>
            <a:ext cx="369332" cy="17858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200" b="1" dirty="0"/>
              <a:t>P</a:t>
            </a:r>
            <a:r>
              <a:rPr lang="en-CH" sz="1200" b="1" dirty="0"/>
              <a:t>re-installed “Guerrilla”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3BB85-9BEB-D628-26D7-23C6DEEC128F}"/>
              </a:ext>
            </a:extLst>
          </p:cNvPr>
          <p:cNvSpPr txBox="1"/>
          <p:nvPr/>
        </p:nvSpPr>
        <p:spPr>
          <a:xfrm rot="18239465">
            <a:off x="6104777" y="2905816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i="0" dirty="0">
                <a:solidFill>
                  <a:srgbClr val="070707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smartphones, watches, TVs, and TV boxes</a:t>
            </a:r>
            <a:endParaRPr lang="en-CH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5D445-3446-27F5-8560-A58204026AD5}"/>
              </a:ext>
            </a:extLst>
          </p:cNvPr>
          <p:cNvSpPr txBox="1"/>
          <p:nvPr/>
        </p:nvSpPr>
        <p:spPr>
          <a:xfrm rot="1834513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44669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4AA91A-D77E-49CE-BC7B-2E8ECB0E8AFA}"/>
              </a:ext>
            </a:extLst>
          </p:cNvPr>
          <p:cNvSpPr txBox="1">
            <a:spLocks/>
          </p:cNvSpPr>
          <p:nvPr/>
        </p:nvSpPr>
        <p:spPr>
          <a:xfrm>
            <a:off x="425533" y="316060"/>
            <a:ext cx="10515600" cy="56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b="1" dirty="0">
                <a:solidFill>
                  <a:srgbClr val="0070C0"/>
                </a:solidFill>
              </a:rPr>
              <a:t>History of Incidents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A8091-1E0E-E0DD-3DA2-BEADB65FD259}"/>
              </a:ext>
            </a:extLst>
          </p:cNvPr>
          <p:cNvSpPr/>
          <p:nvPr/>
        </p:nvSpPr>
        <p:spPr>
          <a:xfrm>
            <a:off x="1699102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9BCF9-3C29-4C88-9245-5358F047E573}"/>
              </a:ext>
            </a:extLst>
          </p:cNvPr>
          <p:cNvCxnSpPr>
            <a:stCxn id="2" idx="6"/>
          </p:cNvCxnSpPr>
          <p:nvPr/>
        </p:nvCxnSpPr>
        <p:spPr>
          <a:xfrm>
            <a:off x="2001923" y="1951853"/>
            <a:ext cx="930574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15E92F-166F-BFB2-2AEF-C133228E3D93}"/>
              </a:ext>
            </a:extLst>
          </p:cNvPr>
          <p:cNvSpPr/>
          <p:nvPr/>
        </p:nvSpPr>
        <p:spPr>
          <a:xfrm>
            <a:off x="2889975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48A29-39CD-6495-BBDE-9B7B1F6710AB}"/>
              </a:ext>
            </a:extLst>
          </p:cNvPr>
          <p:cNvSpPr txBox="1"/>
          <p:nvPr/>
        </p:nvSpPr>
        <p:spPr>
          <a:xfrm>
            <a:off x="2683013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79AD3-7A71-8FAC-A3E9-25BA06133788}"/>
              </a:ext>
            </a:extLst>
          </p:cNvPr>
          <p:cNvSpPr txBox="1"/>
          <p:nvPr/>
        </p:nvSpPr>
        <p:spPr>
          <a:xfrm>
            <a:off x="1511316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851CF-75EE-ECA0-1F0F-AF3785864D3A}"/>
              </a:ext>
            </a:extLst>
          </p:cNvPr>
          <p:cNvSpPr/>
          <p:nvPr/>
        </p:nvSpPr>
        <p:spPr>
          <a:xfrm>
            <a:off x="3929437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5705-A1ED-706B-882B-6B47BE0D594B}"/>
              </a:ext>
            </a:extLst>
          </p:cNvPr>
          <p:cNvSpPr txBox="1"/>
          <p:nvPr/>
        </p:nvSpPr>
        <p:spPr>
          <a:xfrm>
            <a:off x="3741651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4315-38ED-7753-AA62-918002D60D1A}"/>
              </a:ext>
            </a:extLst>
          </p:cNvPr>
          <p:cNvSpPr/>
          <p:nvPr/>
        </p:nvSpPr>
        <p:spPr>
          <a:xfrm>
            <a:off x="4968899" y="1798958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748DD-0092-A4F9-3780-EA51B1A5C504}"/>
              </a:ext>
            </a:extLst>
          </p:cNvPr>
          <p:cNvSpPr txBox="1"/>
          <p:nvPr/>
        </p:nvSpPr>
        <p:spPr>
          <a:xfrm>
            <a:off x="4775322" y="12836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3911C-4732-44F8-AE7A-28D8F45FFAFC}"/>
              </a:ext>
            </a:extLst>
          </p:cNvPr>
          <p:cNvSpPr/>
          <p:nvPr/>
        </p:nvSpPr>
        <p:spPr>
          <a:xfrm>
            <a:off x="6008361" y="1800679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E968F6-E4DE-BB85-45AA-66457E1665CC}"/>
              </a:ext>
            </a:extLst>
          </p:cNvPr>
          <p:cNvSpPr/>
          <p:nvPr/>
        </p:nvSpPr>
        <p:spPr>
          <a:xfrm>
            <a:off x="7047823" y="178615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B2B4D-272A-04EB-6783-D6ED53DC9D87}"/>
              </a:ext>
            </a:extLst>
          </p:cNvPr>
          <p:cNvSpPr/>
          <p:nvPr/>
        </p:nvSpPr>
        <p:spPr>
          <a:xfrm>
            <a:off x="8087285" y="1789016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1A4A01-B657-7FF8-6541-D5CB6D686349}"/>
              </a:ext>
            </a:extLst>
          </p:cNvPr>
          <p:cNvSpPr/>
          <p:nvPr/>
        </p:nvSpPr>
        <p:spPr>
          <a:xfrm>
            <a:off x="9475648" y="1813481"/>
            <a:ext cx="302821" cy="305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EB4CA-5531-0DFA-34A8-74D0FEF65F83}"/>
              </a:ext>
            </a:extLst>
          </p:cNvPr>
          <p:cNvSpPr txBox="1"/>
          <p:nvPr/>
        </p:nvSpPr>
        <p:spPr>
          <a:xfrm>
            <a:off x="6854246" y="127019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8202-50FF-078D-595C-066281E28447}"/>
              </a:ext>
            </a:extLst>
          </p:cNvPr>
          <p:cNvSpPr txBox="1"/>
          <p:nvPr/>
        </p:nvSpPr>
        <p:spPr>
          <a:xfrm>
            <a:off x="5820575" y="1273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4981-D127-219C-35B8-B24AFD62C56D}"/>
              </a:ext>
            </a:extLst>
          </p:cNvPr>
          <p:cNvSpPr txBox="1"/>
          <p:nvPr/>
        </p:nvSpPr>
        <p:spPr>
          <a:xfrm>
            <a:off x="7924466" y="127658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0D6C3-5CCB-9E0F-D890-AE8ABFEAFE42}"/>
              </a:ext>
            </a:extLst>
          </p:cNvPr>
          <p:cNvSpPr txBox="1"/>
          <p:nvPr/>
        </p:nvSpPr>
        <p:spPr>
          <a:xfrm>
            <a:off x="9307038" y="130420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2024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A17DB3-947E-0DDA-700F-C9BAA56F2CDD}"/>
              </a:ext>
            </a:extLst>
          </p:cNvPr>
          <p:cNvCxnSpPr>
            <a:cxnSpLocks/>
          </p:cNvCxnSpPr>
          <p:nvPr/>
        </p:nvCxnSpPr>
        <p:spPr>
          <a:xfrm flipH="1">
            <a:off x="1222662" y="211927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8B9A2B-D667-4A58-EECD-47D118AD4528}"/>
              </a:ext>
            </a:extLst>
          </p:cNvPr>
          <p:cNvSpPr txBox="1"/>
          <p:nvPr/>
        </p:nvSpPr>
        <p:spPr>
          <a:xfrm rot="2053737">
            <a:off x="813889" y="1854995"/>
            <a:ext cx="369332" cy="2317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shipped with 40 Vendors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52148D-39E2-3768-6ACD-979E8610602D}"/>
              </a:ext>
            </a:extLst>
          </p:cNvPr>
          <p:cNvCxnSpPr>
            <a:cxnSpLocks/>
          </p:cNvCxnSpPr>
          <p:nvPr/>
        </p:nvCxnSpPr>
        <p:spPr>
          <a:xfrm flipH="1">
            <a:off x="2422715" y="2114786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31AE-ACE5-BA7B-BBCF-CADAC8C983C9}"/>
              </a:ext>
            </a:extLst>
          </p:cNvPr>
          <p:cNvSpPr txBox="1"/>
          <p:nvPr/>
        </p:nvSpPr>
        <p:spPr>
          <a:xfrm rot="1999833">
            <a:off x="1992863" y="1864548"/>
            <a:ext cx="369332" cy="238174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25 Vulnerable Smartphone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DD0A4-74B9-87BB-4D96-A037E83C7CA0}"/>
              </a:ext>
            </a:extLst>
          </p:cNvPr>
          <p:cNvCxnSpPr>
            <a:cxnSpLocks/>
          </p:cNvCxnSpPr>
          <p:nvPr/>
        </p:nvCxnSpPr>
        <p:spPr>
          <a:xfrm flipH="1">
            <a:off x="3455168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049B76-DF70-E7AF-A5B1-F53499A5BBED}"/>
              </a:ext>
            </a:extLst>
          </p:cNvPr>
          <p:cNvSpPr txBox="1"/>
          <p:nvPr/>
        </p:nvSpPr>
        <p:spPr>
          <a:xfrm rot="1999833">
            <a:off x="3122287" y="1796943"/>
            <a:ext cx="369332" cy="22015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Data harvesting by Gamba et al.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AA952-2CE2-72CE-37C6-834191E581BD}"/>
              </a:ext>
            </a:extLst>
          </p:cNvPr>
          <p:cNvCxnSpPr>
            <a:cxnSpLocks/>
          </p:cNvCxnSpPr>
          <p:nvPr/>
        </p:nvCxnSpPr>
        <p:spPr>
          <a:xfrm flipH="1">
            <a:off x="4482050" y="2103851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36EA6-42CB-72DE-62F7-7E3FDFAEDD0F}"/>
              </a:ext>
            </a:extLst>
          </p:cNvPr>
          <p:cNvSpPr txBox="1"/>
          <p:nvPr/>
        </p:nvSpPr>
        <p:spPr>
          <a:xfrm rot="1999833">
            <a:off x="4106531" y="1929177"/>
            <a:ext cx="369332" cy="21115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Malware on US budget phones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B76CCA-29F1-5B62-E4E5-089ED8A91AAB}"/>
              </a:ext>
            </a:extLst>
          </p:cNvPr>
          <p:cNvCxnSpPr>
            <a:cxnSpLocks/>
          </p:cNvCxnSpPr>
          <p:nvPr/>
        </p:nvCxnSpPr>
        <p:spPr>
          <a:xfrm flipH="1">
            <a:off x="5573226" y="211459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6A16CB-1A05-E375-F3E5-7F825ADB7EFF}"/>
              </a:ext>
            </a:extLst>
          </p:cNvPr>
          <p:cNvSpPr txBox="1"/>
          <p:nvPr/>
        </p:nvSpPr>
        <p:spPr>
          <a:xfrm rot="1999833">
            <a:off x="5140921" y="2004714"/>
            <a:ext cx="369332" cy="19604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Critical vulnerabilities found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E29BAA-9F65-D34F-9B1B-34D573077E0D}"/>
              </a:ext>
            </a:extLst>
          </p:cNvPr>
          <p:cNvCxnSpPr>
            <a:cxnSpLocks/>
          </p:cNvCxnSpPr>
          <p:nvPr/>
        </p:nvCxnSpPr>
        <p:spPr>
          <a:xfrm flipH="1">
            <a:off x="6585102" y="208028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1FF239-C17C-F08A-BA3E-DB3983C712AE}"/>
              </a:ext>
            </a:extLst>
          </p:cNvPr>
          <p:cNvSpPr txBox="1"/>
          <p:nvPr/>
        </p:nvSpPr>
        <p:spPr>
          <a:xfrm rot="1999833">
            <a:off x="6273502" y="1856177"/>
            <a:ext cx="369332" cy="194508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H" sz="1200" dirty="0"/>
              <a:t>Platform Certificates leaked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F65E52-FB6F-F1A4-6057-196B747BB5B4}"/>
              </a:ext>
            </a:extLst>
          </p:cNvPr>
          <p:cNvCxnSpPr>
            <a:cxnSpLocks/>
          </p:cNvCxnSpPr>
          <p:nvPr/>
        </p:nvCxnSpPr>
        <p:spPr>
          <a:xfrm flipH="1">
            <a:off x="7615015" y="2080283"/>
            <a:ext cx="586544" cy="881678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0967DDC-E7B4-C2E4-32C7-87FAF7AD4877}"/>
              </a:ext>
            </a:extLst>
          </p:cNvPr>
          <p:cNvSpPr txBox="1"/>
          <p:nvPr/>
        </p:nvSpPr>
        <p:spPr>
          <a:xfrm rot="1999833">
            <a:off x="7098450" y="2023287"/>
            <a:ext cx="369332" cy="167436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CH" sz="1200" dirty="0"/>
              <a:t>re-installed “Guerrilla”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3BB85-9BEB-D628-26D7-23C6DEEC128F}"/>
              </a:ext>
            </a:extLst>
          </p:cNvPr>
          <p:cNvSpPr txBox="1"/>
          <p:nvPr/>
        </p:nvSpPr>
        <p:spPr>
          <a:xfrm rot="18239465">
            <a:off x="6104777" y="2905816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dirty="0">
                <a:solidFill>
                  <a:srgbClr val="070707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smartphones, watches, TVs, and TV boxes</a:t>
            </a:r>
            <a:endParaRPr lang="en-CH" sz="1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43645C-3387-296D-DE1A-C3AF9548C41A}"/>
              </a:ext>
            </a:extLst>
          </p:cNvPr>
          <p:cNvCxnSpPr>
            <a:cxnSpLocks/>
          </p:cNvCxnSpPr>
          <p:nvPr/>
        </p:nvCxnSpPr>
        <p:spPr>
          <a:xfrm flipH="1">
            <a:off x="7265411" y="2106710"/>
            <a:ext cx="2307079" cy="3592524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2D6146-7CA4-3E3F-B2C0-F09A54CFA5E5}"/>
              </a:ext>
            </a:extLst>
          </p:cNvPr>
          <p:cNvSpPr txBox="1"/>
          <p:nvPr/>
        </p:nvSpPr>
        <p:spPr>
          <a:xfrm rot="18313022">
            <a:off x="13407" y="2636023"/>
            <a:ext cx="1697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Pre-installed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ophosSansLight"/>
              </a:rPr>
              <a:t> Chamois</a:t>
            </a:r>
            <a:endParaRPr lang="en-CH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E6F62-BEBF-0314-8D02-D96CA26E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3" y="4466633"/>
            <a:ext cx="4847249" cy="1734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6AB8B3-8296-8250-0777-532585010C12}"/>
              </a:ext>
            </a:extLst>
          </p:cNvPr>
          <p:cNvSpPr txBox="1"/>
          <p:nvPr/>
        </p:nvSpPr>
        <p:spPr>
          <a:xfrm>
            <a:off x="1435053" y="6197340"/>
            <a:ext cx="617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https://www.eff.org/deeplinks/2024/11/one-down-many-go-pre-installed-malware-android</a:t>
            </a:r>
            <a:endParaRPr lang="en-GB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355B3-D496-8F90-E0AA-37A7500CD836}"/>
              </a:ext>
            </a:extLst>
          </p:cNvPr>
          <p:cNvSpPr txBox="1"/>
          <p:nvPr/>
        </p:nvSpPr>
        <p:spPr>
          <a:xfrm rot="18168609">
            <a:off x="6523750" y="3472879"/>
            <a:ext cx="3740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One Down, Many to Go with Pre-Installed Malware on Android</a:t>
            </a:r>
          </a:p>
        </p:txBody>
      </p:sp>
    </p:spTree>
    <p:extLst>
      <p:ext uri="{BB962C8B-B14F-4D97-AF65-F5344CB8AC3E}">
        <p14:creationId xmlns:p14="http://schemas.microsoft.com/office/powerpoint/2010/main" val="36979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2139-A76E-2485-ABD7-7F54DB37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52" y="410792"/>
            <a:ext cx="6332151" cy="615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Research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700F1-B78C-2CD9-F7CF-2538629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E653A73-D40E-F54E-BEA0-AE093FD1505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DF5FF-96BE-11CC-C810-C683CA0D30A8}"/>
              </a:ext>
            </a:extLst>
          </p:cNvPr>
          <p:cNvSpPr txBox="1"/>
          <p:nvPr/>
        </p:nvSpPr>
        <p:spPr>
          <a:xfrm>
            <a:off x="391152" y="2663031"/>
            <a:ext cx="114337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/>
              <a:t>Our main goal is to make the analysis less laboursome.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400" b="1" dirty="0"/>
              <a:t>Basically, lowering the bar for researchers to start analysing these apps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400" dirty="0"/>
              <a:t>Have some tooling to support the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400" dirty="0"/>
              <a:t>Figuring out if there is any good existing tools for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Compare different Android firmware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Learn what is shipped on our Android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Hopefully, find some cool vulnerabilities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Maybe writing some papers about 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CA5B5-2EA9-F32C-CB98-DC11E30DADDA}"/>
              </a:ext>
            </a:extLst>
          </p:cNvPr>
          <p:cNvSpPr txBox="1"/>
          <p:nvPr/>
        </p:nvSpPr>
        <p:spPr>
          <a:xfrm>
            <a:off x="391152" y="1317366"/>
            <a:ext cx="109375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According to our research, and by research I mean “googling”, there seems to be an issue with the security and privacy </a:t>
            </a:r>
            <a:r>
              <a:rPr lang="en-GB" sz="2400" dirty="0"/>
              <a:t>of </a:t>
            </a:r>
            <a:r>
              <a:rPr lang="en-CH" sz="2400" dirty="0"/>
              <a:t>pre-installed apps…</a:t>
            </a:r>
          </a:p>
        </p:txBody>
      </p:sp>
    </p:spTree>
    <p:extLst>
      <p:ext uri="{BB962C8B-B14F-4D97-AF65-F5344CB8AC3E}">
        <p14:creationId xmlns:p14="http://schemas.microsoft.com/office/powerpoint/2010/main" val="736378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0878BC-BFE7-5B6B-93F5-9C160372D2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834679"/>
              </p:ext>
            </p:extLst>
          </p:nvPr>
        </p:nvGraphicFramePr>
        <p:xfrm>
          <a:off x="838200" y="2000013"/>
          <a:ext cx="10515600" cy="240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D7C88E8-D605-6C11-7DA2-104A97FD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52" y="410792"/>
            <a:ext cx="6332151" cy="615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Plan for the Case Study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2D9531-80AB-441E-2B58-A89456BBDA6F}"/>
              </a:ext>
            </a:extLst>
          </p:cNvPr>
          <p:cNvSpPr/>
          <p:nvPr/>
        </p:nvSpPr>
        <p:spPr>
          <a:xfrm>
            <a:off x="462013" y="1819175"/>
            <a:ext cx="8547233" cy="284907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51F9F2-B7F5-F9DA-D07E-4E04E4B0A789}"/>
              </a:ext>
            </a:extLst>
          </p:cNvPr>
          <p:cNvSpPr/>
          <p:nvPr/>
        </p:nvSpPr>
        <p:spPr>
          <a:xfrm>
            <a:off x="4254366" y="4129238"/>
            <a:ext cx="548640" cy="9914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Content Placeholder 8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D31B1969-2C65-45E4-C0B9-7851FED0FB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2526" b="37600"/>
          <a:stretch/>
        </p:blipFill>
        <p:spPr>
          <a:xfrm>
            <a:off x="1780674" y="5211591"/>
            <a:ext cx="5516121" cy="9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C7A0-52D4-DFC7-8C95-08FC232E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AACD3A-CDCD-E4F7-03B5-0DEB03B5392C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27194-E17D-00EA-D67D-265C54F8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29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ECE902-A663-46A2-BEC7-13552F8C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6000" b="1" dirty="0">
                <a:solidFill>
                  <a:schemeClr val="bg1"/>
                </a:solidFill>
              </a:rPr>
              <a:t>Getting The Sample Data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13BA956C-CC21-5EE9-E154-C1E8F7A1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D5896DC-6FBC-E9F4-BDD8-7B0FAB2A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76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">
            <a:hlinkClick r:id="rId3"/>
            <a:extLst>
              <a:ext uri="{FF2B5EF4-FFF2-40B4-BE49-F238E27FC236}">
                <a16:creationId xmlns:a16="http://schemas.microsoft.com/office/drawing/2014/main" id="{486138DD-5133-AFB0-C346-9B335F8EE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83"/>
          <a:stretch/>
        </p:blipFill>
        <p:spPr bwMode="auto">
          <a:xfrm>
            <a:off x="5026251" y="2029814"/>
            <a:ext cx="1058781" cy="10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person in a blue shi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A43BD33C-99DA-B3F1-EA54-CA6FCC887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49" y="2023260"/>
            <a:ext cx="2726634" cy="1814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7A61C253-225A-B8EF-1105-0C87B2C6B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5"/>
          <a:stretch/>
        </p:blipFill>
        <p:spPr bwMode="auto">
          <a:xfrm>
            <a:off x="4969803" y="3865883"/>
            <a:ext cx="1115229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C3B961C-5AC9-48F6-E7BC-E4EBA89DEC0B}"/>
              </a:ext>
            </a:extLst>
          </p:cNvPr>
          <p:cNvSpPr txBox="1"/>
          <p:nvPr/>
        </p:nvSpPr>
        <p:spPr>
          <a:xfrm>
            <a:off x="528257" y="4010297"/>
            <a:ext cx="3913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Thomas Sutter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PhD Student @ Uni-Bern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Computer Science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5"/>
              </a:rPr>
              <a:t>https://7homassutter.github.io</a:t>
            </a:r>
            <a:endParaRPr lang="en-GB" sz="16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C2520ACE-CE17-5B9D-E991-383DB18A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02" y="314506"/>
            <a:ext cx="5529197" cy="1325563"/>
          </a:xfrm>
        </p:spPr>
        <p:txBody>
          <a:bodyPr>
            <a:normAutofit/>
          </a:bodyPr>
          <a:lstStyle/>
          <a:p>
            <a:r>
              <a:rPr lang="en-CH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n-CH" sz="4800" b="1" dirty="0"/>
              <a:t> am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6FB0-5FBD-8729-96BD-60704650D681}"/>
              </a:ext>
            </a:extLst>
          </p:cNvPr>
          <p:cNvSpPr txBox="1"/>
          <p:nvPr/>
        </p:nvSpPr>
        <p:spPr>
          <a:xfrm>
            <a:off x="6187246" y="2023260"/>
            <a:ext cx="40958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Software Engineering Group</a:t>
            </a:r>
          </a:p>
          <a:p>
            <a:r>
              <a:rPr lang="en-GB" sz="1600" b="0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Institute of Computer Science</a:t>
            </a:r>
          </a:p>
          <a:p>
            <a:r>
              <a:rPr lang="en-GB" sz="1600" b="0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University of Bern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https://seg.inf.unibe.ch/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C7AC-EC0B-82F1-F557-6B8679766169}"/>
              </a:ext>
            </a:extLst>
          </p:cNvPr>
          <p:cNvSpPr txBox="1"/>
          <p:nvPr/>
        </p:nvSpPr>
        <p:spPr>
          <a:xfrm>
            <a:off x="6187246" y="3764076"/>
            <a:ext cx="52232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Information Security Group</a:t>
            </a:r>
          </a:p>
          <a:p>
            <a:r>
              <a:rPr lang="en-GB" sz="1600" b="0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Institute of Computer Science</a:t>
            </a:r>
          </a:p>
          <a:p>
            <a:r>
              <a:rPr lang="en-GB" sz="1600" b="0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Zurich University of Applied Sciences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https://www.zhaw.ch/en/engineering/institutes-centres/init/information-security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49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E7B0-EAE8-426F-4F9A-81C5B72E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619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Where to find the data?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8F74B-9A88-C20D-31D5-CA43D1A53CEA}"/>
              </a:ext>
            </a:extLst>
          </p:cNvPr>
          <p:cNvSpPr txBox="1"/>
          <p:nvPr/>
        </p:nvSpPr>
        <p:spPr>
          <a:xfrm>
            <a:off x="546100" y="1433096"/>
            <a:ext cx="65580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/>
              <a:t>Extracting firmware/apps from devices?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/>
              <a:t>Crowed-sourcing?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3731684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519D-A779-4754-4171-8DEBF4CC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2512-6098-9C55-650C-DB0E1023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619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Where to find the data?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0557-5866-E8FE-6B11-445B9B31574D}"/>
              </a:ext>
            </a:extLst>
          </p:cNvPr>
          <p:cNvSpPr txBox="1"/>
          <p:nvPr/>
        </p:nvSpPr>
        <p:spPr>
          <a:xfrm>
            <a:off x="546100" y="1433096"/>
            <a:ext cx="65580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Extracting firmware/apps from devices?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Crowed-sourcing?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/>
              <a:t>Official vendor website?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/>
              <a:t>Mostly not existing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120612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9F278-FE75-361B-BE8B-C883CD77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8020-AA92-B1F8-7084-67826E2E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619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Where to Firmware Samples?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334D0-0A5A-64A5-5564-1701E4678062}"/>
              </a:ext>
            </a:extLst>
          </p:cNvPr>
          <p:cNvSpPr txBox="1"/>
          <p:nvPr/>
        </p:nvSpPr>
        <p:spPr>
          <a:xfrm>
            <a:off x="546100" y="1433096"/>
            <a:ext cx="96676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Extracting firmware/apps from devices?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Crowed-sourcing?</a:t>
            </a:r>
          </a:p>
          <a:p>
            <a:endParaRPr lang="en-CH" sz="2800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Official vendor website?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strike="sngStrike" dirty="0"/>
              <a:t>Mostly not existing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/>
              <a:t>Shady webforums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/>
              <a:t>Many websites claiming to have ”official” stock firmware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800" dirty="0"/>
              <a:t>Firmware taken from update servers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800" dirty="0"/>
              <a:t>Custom firmware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sz="2800" dirty="0"/>
              <a:t>Fake “stock” firmware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627448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845DC1-6266-0726-6C2B-241AAF0D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7410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Crawling For Firmware</a:t>
            </a:r>
            <a:endParaRPr lang="en-CH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8308D3D-551A-EC79-3952-A7143C58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016" y="1738261"/>
            <a:ext cx="6959600" cy="44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06BA64-70E1-C569-ADC3-E8DE61301AE6}"/>
              </a:ext>
            </a:extLst>
          </p:cNvPr>
          <p:cNvSpPr txBox="1"/>
          <p:nvPr/>
        </p:nvSpPr>
        <p:spPr>
          <a:xfrm>
            <a:off x="256310" y="1218518"/>
            <a:ext cx="1100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Developed a small 321 lines of code web-crawler. Just to collect some download links from various websites…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C10E6-7343-CEBD-9267-3AE86C67CDE1}"/>
              </a:ext>
            </a:extLst>
          </p:cNvPr>
          <p:cNvSpPr txBox="1"/>
          <p:nvPr/>
        </p:nvSpPr>
        <p:spPr>
          <a:xfrm>
            <a:off x="8672361" y="6352758"/>
            <a:ext cx="320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…w</a:t>
            </a:r>
            <a:r>
              <a:rPr lang="en-CH" dirty="0"/>
              <a:t>orked better than expected</a:t>
            </a:r>
          </a:p>
        </p:txBody>
      </p:sp>
    </p:spTree>
    <p:extLst>
      <p:ext uri="{BB962C8B-B14F-4D97-AF65-F5344CB8AC3E}">
        <p14:creationId xmlns:p14="http://schemas.microsoft.com/office/powerpoint/2010/main" val="1266258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58E5-0795-2C5C-2631-474C4AFC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68" y="1212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Get Research Data</a:t>
            </a:r>
            <a:endParaRPr lang="en-CH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53F0E50-32DA-C65E-3729-A4CB04AA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1" y="1446848"/>
            <a:ext cx="3980732" cy="298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BF644-2F5F-5E64-CEE7-27C49A793E4C}"/>
              </a:ext>
            </a:extLst>
          </p:cNvPr>
          <p:cNvSpPr txBox="1"/>
          <p:nvPr/>
        </p:nvSpPr>
        <p:spPr>
          <a:xfrm>
            <a:off x="324567" y="4968462"/>
            <a:ext cx="11055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Data is available for academic researchers…</a:t>
            </a:r>
          </a:p>
          <a:p>
            <a:r>
              <a:rPr lang="en-CH" sz="2000" dirty="0"/>
              <a:t>For the others: I might have a text file with some download links, that I’m eventually willing to share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146411-1982-E17A-8FE9-B365C0BBCD2C}"/>
              </a:ext>
            </a:extLst>
          </p:cNvPr>
          <p:cNvSpPr txBox="1"/>
          <p:nvPr/>
        </p:nvSpPr>
        <p:spPr>
          <a:xfrm>
            <a:off x="301932" y="1566187"/>
            <a:ext cx="75847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2021: We collected around ~10TB of firmware samples</a:t>
            </a:r>
          </a:p>
          <a:p>
            <a:r>
              <a:rPr lang="en-CH" sz="2000" dirty="0"/>
              <a:t>2023: We collected links for ~52TB and downloaded another ~16TB </a:t>
            </a:r>
          </a:p>
          <a:p>
            <a:r>
              <a:rPr lang="en-CH" sz="2000" dirty="0"/>
              <a:t>of samples for our current study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15D3C-F839-186C-8EB7-C2F67368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1" y="4568339"/>
            <a:ext cx="3980732" cy="400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8022E3-D22D-526A-58C9-18E80CCF4896}"/>
              </a:ext>
            </a:extLst>
          </p:cNvPr>
          <p:cNvSpPr txBox="1"/>
          <p:nvPr/>
        </p:nvSpPr>
        <p:spPr>
          <a:xfrm>
            <a:off x="301932" y="2701189"/>
            <a:ext cx="7127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Basically, we found download links to all Android versions (v4 to v15)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For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Including official stock ROMs, fake stock ROMS, and customs ROMs</a:t>
            </a:r>
          </a:p>
        </p:txBody>
      </p:sp>
    </p:spTree>
    <p:extLst>
      <p:ext uri="{BB962C8B-B14F-4D97-AF65-F5344CB8AC3E}">
        <p14:creationId xmlns:p14="http://schemas.microsoft.com/office/powerpoint/2010/main" val="4285444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CADC-7B7B-DFD5-3D85-12E11902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59" y="1243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 Word on File Formats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7192-262B-B6A5-E271-BB6CBB3CFB2C}"/>
              </a:ext>
            </a:extLst>
          </p:cNvPr>
          <p:cNvSpPr txBox="1"/>
          <p:nvPr/>
        </p:nvSpPr>
        <p:spPr>
          <a:xfrm>
            <a:off x="3813268" y="250903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Partition Formats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9848E-F85B-57E5-67B7-7A3F86442371}"/>
              </a:ext>
            </a:extLst>
          </p:cNvPr>
          <p:cNvSpPr txBox="1"/>
          <p:nvPr/>
        </p:nvSpPr>
        <p:spPr>
          <a:xfrm>
            <a:off x="833386" y="2509033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Compression Formats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B457-F0F8-6048-ED97-7521E294412C}"/>
              </a:ext>
            </a:extLst>
          </p:cNvPr>
          <p:cNvSpPr txBox="1"/>
          <p:nvPr/>
        </p:nvSpPr>
        <p:spPr>
          <a:xfrm>
            <a:off x="6427143" y="2517967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Android container formats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BFB04-A6E6-47A2-2D7D-F2B37666C1BB}"/>
              </a:ext>
            </a:extLst>
          </p:cNvPr>
          <p:cNvSpPr txBox="1"/>
          <p:nvPr/>
        </p:nvSpPr>
        <p:spPr>
          <a:xfrm>
            <a:off x="1581297" y="2920196"/>
            <a:ext cx="6519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.zip</a:t>
            </a:r>
          </a:p>
          <a:p>
            <a:r>
              <a:rPr lang="en-CH" dirty="0"/>
              <a:t>.tar</a:t>
            </a:r>
          </a:p>
          <a:p>
            <a:r>
              <a:rPr lang="en-CH" dirty="0"/>
              <a:t>.gzip</a:t>
            </a:r>
          </a:p>
          <a:p>
            <a:r>
              <a:rPr lang="en-CH" dirty="0"/>
              <a:t>.7z</a:t>
            </a:r>
          </a:p>
          <a:p>
            <a:r>
              <a:rPr lang="en-CH" dirty="0"/>
              <a:t>.lz4</a:t>
            </a:r>
          </a:p>
          <a:p>
            <a:r>
              <a:rPr lang="en-CH" dirty="0"/>
              <a:t>.bin</a:t>
            </a:r>
          </a:p>
          <a:p>
            <a:r>
              <a:rPr lang="en-CH" dirty="0"/>
              <a:t>.dat</a:t>
            </a:r>
          </a:p>
          <a:p>
            <a:r>
              <a:rPr lang="en-CH" dirty="0"/>
              <a:t>.br</a:t>
            </a:r>
          </a:p>
          <a:p>
            <a:r>
              <a:rPr lang="en-CH" dirty="0"/>
              <a:t>.nb0</a:t>
            </a:r>
          </a:p>
          <a:p>
            <a:r>
              <a:rPr lang="en-CH" dirty="0"/>
              <a:t>.pac</a:t>
            </a:r>
          </a:p>
          <a:p>
            <a:r>
              <a:rPr lang="en-CH" dirty="0"/>
              <a:t>.ubi</a:t>
            </a:r>
          </a:p>
          <a:p>
            <a:r>
              <a:rPr lang="en-CH" dirty="0"/>
              <a:t>.ozip</a:t>
            </a:r>
          </a:p>
          <a:p>
            <a:r>
              <a:rPr lang="en-CH" dirty="0"/>
              <a:t>…</a:t>
            </a:r>
          </a:p>
        </p:txBody>
      </p:sp>
      <p:pic>
        <p:nvPicPr>
          <p:cNvPr id="10" name="Graphic 9" descr="Books outline">
            <a:extLst>
              <a:ext uri="{FF2B5EF4-FFF2-40B4-BE49-F238E27FC236}">
                <a16:creationId xmlns:a16="http://schemas.microsoft.com/office/drawing/2014/main" id="{016FEE13-8A71-F6DC-7489-8206708E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064" y="155280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309DA-1FC3-8F01-C6B4-D95592A3C591}"/>
              </a:ext>
            </a:extLst>
          </p:cNvPr>
          <p:cNvSpPr txBox="1"/>
          <p:nvPr/>
        </p:nvSpPr>
        <p:spPr>
          <a:xfrm>
            <a:off x="4301253" y="2920196"/>
            <a:ext cx="14636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.ext2</a:t>
            </a:r>
          </a:p>
          <a:p>
            <a:r>
              <a:rPr lang="en-CH" dirty="0"/>
              <a:t>.ext4</a:t>
            </a:r>
          </a:p>
          <a:p>
            <a:r>
              <a:rPr lang="en-CH" dirty="0"/>
              <a:t>.sparse</a:t>
            </a:r>
          </a:p>
          <a:p>
            <a:r>
              <a:rPr lang="en-CH" dirty="0"/>
              <a:t>.f2fs</a:t>
            </a:r>
          </a:p>
          <a:p>
            <a:r>
              <a:rPr lang="en-CH" dirty="0"/>
              <a:t>.erofs</a:t>
            </a:r>
          </a:p>
          <a:p>
            <a:r>
              <a:rPr lang="en-CH" dirty="0"/>
              <a:t>.payload_bin</a:t>
            </a:r>
          </a:p>
          <a:p>
            <a:r>
              <a:rPr lang="en-CH" dirty="0"/>
              <a:t>.img</a:t>
            </a:r>
          </a:p>
          <a:p>
            <a:r>
              <a:rPr lang="en-CH" dirty="0"/>
              <a:t>.bin</a:t>
            </a:r>
          </a:p>
          <a:p>
            <a:r>
              <a:rPr lang="en-CH" dirty="0"/>
              <a:t>.raw</a:t>
            </a:r>
          </a:p>
          <a:p>
            <a:r>
              <a:rPr lang="en-CH" dirty="0"/>
              <a:t>.super</a:t>
            </a:r>
          </a:p>
          <a:p>
            <a:r>
              <a:rPr lang="en-CH" dirty="0"/>
              <a:t>…</a:t>
            </a:r>
          </a:p>
          <a:p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B443F-E83C-0613-5431-23C65ACE9BB5}"/>
              </a:ext>
            </a:extLst>
          </p:cNvPr>
          <p:cNvSpPr txBox="1"/>
          <p:nvPr/>
        </p:nvSpPr>
        <p:spPr>
          <a:xfrm>
            <a:off x="7425758" y="2901225"/>
            <a:ext cx="724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.apex</a:t>
            </a:r>
          </a:p>
          <a:p>
            <a:r>
              <a:rPr lang="en-CH" dirty="0"/>
              <a:t>.apk</a:t>
            </a:r>
          </a:p>
          <a:p>
            <a:r>
              <a:rPr lang="en-CH" dirty="0"/>
              <a:t>.aab</a:t>
            </a:r>
          </a:p>
          <a:p>
            <a:r>
              <a:rPr lang="en-CH" dirty="0"/>
              <a:t>…</a:t>
            </a:r>
          </a:p>
          <a:p>
            <a:endParaRPr lang="en-CH" dirty="0"/>
          </a:p>
        </p:txBody>
      </p:sp>
      <p:pic>
        <p:nvPicPr>
          <p:cNvPr id="18" name="Graphic 17" descr="Disk outline">
            <a:extLst>
              <a:ext uri="{FF2B5EF4-FFF2-40B4-BE49-F238E27FC236}">
                <a16:creationId xmlns:a16="http://schemas.microsoft.com/office/drawing/2014/main" id="{02791283-D154-85FF-17D2-688B84613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64" y="1594633"/>
            <a:ext cx="914400" cy="914400"/>
          </a:xfrm>
          <a:prstGeom prst="rect">
            <a:avLst/>
          </a:prstGeom>
        </p:spPr>
      </p:pic>
      <p:pic>
        <p:nvPicPr>
          <p:cNvPr id="22" name="Graphic 21" descr="Folder Search outline">
            <a:extLst>
              <a:ext uri="{FF2B5EF4-FFF2-40B4-BE49-F238E27FC236}">
                <a16:creationId xmlns:a16="http://schemas.microsoft.com/office/drawing/2014/main" id="{3FAF36BD-E1B3-5A87-62E5-31A6527D2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1349" y="171354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E7DC6C-6F41-6121-CB38-0AAFDE7FB666}"/>
              </a:ext>
            </a:extLst>
          </p:cNvPr>
          <p:cNvSpPr txBox="1"/>
          <p:nvPr/>
        </p:nvSpPr>
        <p:spPr>
          <a:xfrm>
            <a:off x="5710711" y="6308209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CH" dirty="0"/>
              <a:t>ot including formats for kernel, radio, tos, </a:t>
            </a:r>
            <a:r>
              <a:rPr lang="en-GB" dirty="0" err="1"/>
              <a:t>pvmfw</a:t>
            </a:r>
            <a:r>
              <a:rPr lang="en-GB" dirty="0"/>
              <a:t>, cache, 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3099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6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E269-ABF4-E3DD-592A-9A759914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59" y="1825625"/>
            <a:ext cx="10846741" cy="4351338"/>
          </a:xfrm>
        </p:spPr>
        <p:txBody>
          <a:bodyPr>
            <a:normAutofit fontScale="85000" lnSpcReduction="20000"/>
          </a:bodyPr>
          <a:lstStyle/>
          <a:p>
            <a:r>
              <a:rPr lang="en-CH" dirty="0"/>
              <a:t>Maybe some of you know the tool “</a:t>
            </a:r>
            <a:r>
              <a:rPr lang="en-CH" dirty="0">
                <a:hlinkClick r:id="rId2"/>
              </a:rPr>
              <a:t>unblob</a:t>
            </a:r>
            <a:r>
              <a:rPr lang="en-CH" dirty="0"/>
              <a:t>”</a:t>
            </a:r>
          </a:p>
          <a:p>
            <a:pPr lvl="1"/>
            <a:r>
              <a:rPr lang="en-CH" dirty="0"/>
              <a:t>Upsides: </a:t>
            </a:r>
          </a:p>
          <a:p>
            <a:pPr lvl="2"/>
            <a:r>
              <a:rPr lang="en-CH" dirty="0"/>
              <a:t>Really handy to extract compressed files and some partitions</a:t>
            </a:r>
          </a:p>
          <a:p>
            <a:pPr lvl="2"/>
            <a:r>
              <a:rPr lang="en-CH" dirty="0"/>
              <a:t>Supports Android sparse images</a:t>
            </a:r>
          </a:p>
          <a:p>
            <a:pPr lvl="1"/>
            <a:r>
              <a:rPr lang="en-CH" dirty="0"/>
              <a:t>Downsides:</a:t>
            </a:r>
          </a:p>
          <a:p>
            <a:pPr lvl="2"/>
            <a:r>
              <a:rPr lang="en-CH" dirty="0"/>
              <a:t>Performance is often slow in case of large firmware</a:t>
            </a:r>
          </a:p>
          <a:p>
            <a:pPr lvl="2"/>
            <a:r>
              <a:rPr lang="en-CH" dirty="0"/>
              <a:t>Android custom firmware formats not supported</a:t>
            </a:r>
          </a:p>
          <a:p>
            <a:pPr lvl="2"/>
            <a:r>
              <a:rPr lang="en-CH" dirty="0"/>
              <a:t>Extraction depth is hard to set</a:t>
            </a:r>
          </a:p>
          <a:p>
            <a:pPr lvl="2"/>
            <a:r>
              <a:rPr lang="en-CH" dirty="0"/>
              <a:t>Came out years after me implementing an extraction routine</a:t>
            </a:r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Developed an own extraction routine with a mix of state-of-the-art tools and mounting tools to handle Android’s mix of file formats</a:t>
            </a:r>
          </a:p>
          <a:p>
            <a:pPr lvl="1"/>
            <a:r>
              <a:rPr lang="en-CH" dirty="0"/>
              <a:t>2021: We were able to extract ~8’000 samples</a:t>
            </a:r>
          </a:p>
          <a:p>
            <a:pPr lvl="1"/>
            <a:r>
              <a:rPr lang="en-CH" dirty="0"/>
              <a:t>2024: We were able to extract ~20k samples</a:t>
            </a:r>
          </a:p>
          <a:p>
            <a:pPr lvl="2"/>
            <a:r>
              <a:rPr lang="en-CH" dirty="0"/>
              <a:t>Still open challenges in doing this stable, generic, and fast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4B5371-71FA-8F4A-9FDE-06F78181B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59" y="2235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Developing an Extraction Routine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69546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6058C-8C23-DC58-E71B-83554DA6A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AECE4-ADBA-EF10-FEFE-59E0E5F37B3D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52BE0-1CE3-9290-A6DB-0D32DA50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37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15828D-EFAD-6CFB-316E-816281A9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6000" b="1" dirty="0">
                <a:solidFill>
                  <a:schemeClr val="bg1"/>
                </a:solidFill>
              </a:rPr>
              <a:t>Digging Into The Data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03B52CD6-24DE-B846-78D7-74511B68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328E5BA3-D025-F4AF-2DB1-21095E14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8362-73A3-AE1F-1398-5771E500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36" y="152876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b="1" dirty="0">
                <a:solidFill>
                  <a:srgbClr val="0070C0"/>
                </a:solidFill>
              </a:rPr>
              <a:t>Developing FirmwareDroid (FMD): The Pipeline</a:t>
            </a:r>
            <a:endParaRPr lang="en-CH" sz="28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EED6BD-70AB-857B-40CC-FC3273573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7" y="1478439"/>
            <a:ext cx="11292325" cy="272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173AA-3F71-4679-A116-024B41B4201F}"/>
              </a:ext>
            </a:extLst>
          </p:cNvPr>
          <p:cNvSpPr txBox="1"/>
          <p:nvPr/>
        </p:nvSpPr>
        <p:spPr>
          <a:xfrm>
            <a:off x="449836" y="4461286"/>
            <a:ext cx="82674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Image from our paper: </a:t>
            </a:r>
            <a:r>
              <a:rPr lang="en-GB" sz="1100" dirty="0">
                <a:hlinkClick r:id="rId3"/>
              </a:rPr>
              <a:t>https://ieeexplore.ieee.org/document/10172951</a:t>
            </a:r>
            <a:r>
              <a:rPr lang="en-GB" sz="1100" dirty="0"/>
              <a:t>  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AF586-2FF4-E2CD-82B7-835B5C8535AB}"/>
              </a:ext>
            </a:extLst>
          </p:cNvPr>
          <p:cNvSpPr txBox="1"/>
          <p:nvPr/>
        </p:nvSpPr>
        <p:spPr>
          <a:xfrm>
            <a:off x="449836" y="4977628"/>
            <a:ext cx="94502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Implemented this tool back in 2020 as part of my master thesis and we did some experiments: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Detecting Malware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Searching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Permission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Tracker Analysis</a:t>
            </a:r>
          </a:p>
        </p:txBody>
      </p:sp>
    </p:spTree>
    <p:extLst>
      <p:ext uri="{BB962C8B-B14F-4D97-AF65-F5344CB8AC3E}">
        <p14:creationId xmlns:p14="http://schemas.microsoft.com/office/powerpoint/2010/main" val="1615464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B0AE0-5E14-2164-4566-A329874E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B1C4-81C5-7883-3103-994BE69C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20" y="195986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b="1" dirty="0">
                <a:solidFill>
                  <a:srgbClr val="0070C0"/>
                </a:solidFill>
              </a:rPr>
              <a:t>Case Study: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B5F6F-DD69-BB2C-17E0-814975B4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20" y="3811506"/>
            <a:ext cx="10936020" cy="2581674"/>
          </a:xfrm>
        </p:spPr>
        <p:txBody>
          <a:bodyPr>
            <a:normAutofit/>
          </a:bodyPr>
          <a:lstStyle/>
          <a:p>
            <a:r>
              <a:rPr lang="en-CH" sz="2000" kern="0" dirty="0">
                <a:solidFill>
                  <a:schemeClr val="tx2"/>
                </a:solidFill>
                <a:highlight>
                  <a:srgbClr val="FFFF00"/>
                </a:highlight>
                <a:latin typeface="Arial" charset="0"/>
              </a:rPr>
              <a:t>5,728 firmware samples</a:t>
            </a:r>
            <a:r>
              <a:rPr lang="en-CH" sz="2000" kern="0" dirty="0">
                <a:solidFill>
                  <a:schemeClr val="tx2"/>
                </a:solidFill>
                <a:latin typeface="Arial" charset="0"/>
              </a:rPr>
              <a:t> for experimenting with </a:t>
            </a:r>
            <a:r>
              <a:rPr lang="en-CH" sz="2000" kern="0" dirty="0">
                <a:solidFill>
                  <a:schemeClr val="tx2"/>
                </a:solidFill>
                <a:highlight>
                  <a:srgbClr val="FFFF00"/>
                </a:highlight>
                <a:latin typeface="Arial" charset="0"/>
              </a:rPr>
              <a:t>75,141 unique apps</a:t>
            </a:r>
          </a:p>
          <a:p>
            <a:r>
              <a:rPr lang="en-CH" sz="2000" kern="0" dirty="0">
                <a:solidFill>
                  <a:schemeClr val="tx2"/>
                </a:solidFill>
                <a:latin typeface="Arial" charset="0"/>
              </a:rPr>
              <a:t>We used firmware from </a:t>
            </a:r>
            <a:r>
              <a:rPr lang="en-CH" sz="2000" kern="0" dirty="0">
                <a:solidFill>
                  <a:schemeClr val="tx2"/>
                </a:solidFill>
                <a:highlight>
                  <a:srgbClr val="FFFF00"/>
                </a:highlight>
                <a:latin typeface="Arial" charset="0"/>
              </a:rPr>
              <a:t>seven vendors</a:t>
            </a:r>
            <a:r>
              <a:rPr lang="en-CH" sz="2000" kern="0" dirty="0">
                <a:solidFill>
                  <a:schemeClr val="tx2"/>
                </a:solidFill>
                <a:latin typeface="Arial" charset="0"/>
              </a:rPr>
              <a:t> that share their firmware on an official channel and at no cost</a:t>
            </a:r>
          </a:p>
          <a:p>
            <a:r>
              <a:rPr lang="en-GB" sz="2000" kern="0" dirty="0">
                <a:solidFill>
                  <a:schemeClr val="tx2"/>
                </a:solidFill>
                <a:latin typeface="Arial" charset="0"/>
              </a:rPr>
              <a:t>Focus:</a:t>
            </a:r>
          </a:p>
          <a:p>
            <a:pPr lvl="1"/>
            <a:r>
              <a:rPr lang="en-CH" sz="1600" kern="0" dirty="0">
                <a:solidFill>
                  <a:schemeClr val="tx2"/>
                </a:solidFill>
                <a:latin typeface="Arial" charset="0"/>
              </a:rPr>
              <a:t>Android 10 and 11</a:t>
            </a:r>
            <a:r>
              <a:rPr lang="en-GB" sz="1600" kern="0" dirty="0">
                <a:solidFill>
                  <a:schemeClr val="tx2"/>
                </a:solidFill>
                <a:latin typeface="Arial" charset="0"/>
              </a:rPr>
              <a:t> </a:t>
            </a:r>
          </a:p>
          <a:p>
            <a:pPr lvl="1"/>
            <a:r>
              <a:rPr lang="en-GB" sz="1600" kern="0" dirty="0">
                <a:solidFill>
                  <a:schemeClr val="tx2"/>
                </a:solidFill>
                <a:latin typeface="Arial" charset="0"/>
              </a:rPr>
              <a:t>Static Analysis with existing tooling</a:t>
            </a:r>
            <a:endParaRPr lang="en-CH" sz="1600" kern="0" dirty="0">
              <a:solidFill>
                <a:schemeClr val="tx2"/>
              </a:solidFill>
              <a:latin typeface="Arial" charset="0"/>
            </a:endParaRPr>
          </a:p>
          <a:p>
            <a:pPr lvl="2"/>
            <a:r>
              <a:rPr lang="en-CH" sz="1200" kern="0" dirty="0">
                <a:solidFill>
                  <a:schemeClr val="tx2"/>
                </a:solidFill>
                <a:latin typeface="Arial" charset="0"/>
              </a:rPr>
              <a:t>Permissions used</a:t>
            </a:r>
          </a:p>
          <a:p>
            <a:pPr lvl="2"/>
            <a:r>
              <a:rPr lang="en-CH" sz="1200" kern="0" dirty="0">
                <a:solidFill>
                  <a:schemeClr val="tx2"/>
                </a:solidFill>
                <a:latin typeface="Arial" charset="0"/>
              </a:rPr>
              <a:t>Trackers identified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91D6-C893-2DC7-A729-8343AE48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72"/>
          <a:stretch/>
        </p:blipFill>
        <p:spPr>
          <a:xfrm>
            <a:off x="411018" y="1382595"/>
            <a:ext cx="11224821" cy="1880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1AF5D-4A1B-179D-3853-F616AA1EC397}"/>
              </a:ext>
            </a:extLst>
          </p:cNvPr>
          <p:cNvSpPr txBox="1"/>
          <p:nvPr/>
        </p:nvSpPr>
        <p:spPr>
          <a:xfrm>
            <a:off x="471120" y="3132707"/>
            <a:ext cx="4512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Table from our paper: </a:t>
            </a:r>
            <a:r>
              <a:rPr lang="en-GB" sz="1100" dirty="0">
                <a:hlinkClick r:id="rId4"/>
              </a:rPr>
              <a:t>https://ieeexplore.ieee.org/document/10172951</a:t>
            </a:r>
            <a:r>
              <a:rPr lang="en-GB" sz="1100" dirty="0"/>
              <a:t>  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229322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3D9BB7-BD54-725C-47EF-F1F19DA7C62E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AF0FB-B88A-BB23-D610-2243E750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4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C09C7-7F2C-367D-F6FA-43B7BB6C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6000" b="1" dirty="0">
                <a:solidFill>
                  <a:schemeClr val="bg1"/>
                </a:solidFill>
              </a:rPr>
              <a:t>What are pre-installed apps?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A8E4FCAB-F0A7-20A4-77A5-4EBFE00F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89ED98-667A-5A2E-E259-16020088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9A516E-3D65-B83B-C926-0B15DB1B3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213357"/>
              </p:ext>
            </p:extLst>
          </p:nvPr>
        </p:nvGraphicFramePr>
        <p:xfrm>
          <a:off x="3514159" y="2544995"/>
          <a:ext cx="5395438" cy="315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6298D6-BAB9-F9D8-6CCC-8F1C7415DFD5}"/>
              </a:ext>
            </a:extLst>
          </p:cNvPr>
          <p:cNvCxnSpPr>
            <a:cxnSpLocks/>
          </p:cNvCxnSpPr>
          <p:nvPr/>
        </p:nvCxnSpPr>
        <p:spPr>
          <a:xfrm>
            <a:off x="3826039" y="2934714"/>
            <a:ext cx="1787459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343A7E-946E-63BC-A36E-0ADE6D9DBD2B}"/>
              </a:ext>
            </a:extLst>
          </p:cNvPr>
          <p:cNvSpPr txBox="1"/>
          <p:nvPr/>
        </p:nvSpPr>
        <p:spPr>
          <a:xfrm>
            <a:off x="4081231" y="2402053"/>
            <a:ext cx="1065997" cy="303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High Risk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E0C66B-D18E-DF8F-75E6-6CCE9538367B}"/>
              </a:ext>
            </a:extLst>
          </p:cNvPr>
          <p:cNvCxnSpPr>
            <a:cxnSpLocks/>
          </p:cNvCxnSpPr>
          <p:nvPr/>
        </p:nvCxnSpPr>
        <p:spPr>
          <a:xfrm flipH="1">
            <a:off x="8697634" y="5154139"/>
            <a:ext cx="132482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1CA531-7958-7FFC-3C13-40679105426F}"/>
              </a:ext>
            </a:extLst>
          </p:cNvPr>
          <p:cNvSpPr txBox="1"/>
          <p:nvPr/>
        </p:nvSpPr>
        <p:spPr>
          <a:xfrm>
            <a:off x="9133143" y="4621333"/>
            <a:ext cx="1580561" cy="303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Most common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434AED-3720-D55A-6C1D-D8FB91590EC3}"/>
              </a:ext>
            </a:extLst>
          </p:cNvPr>
          <p:cNvCxnSpPr>
            <a:cxnSpLocks/>
          </p:cNvCxnSpPr>
          <p:nvPr/>
        </p:nvCxnSpPr>
        <p:spPr>
          <a:xfrm>
            <a:off x="3015907" y="4000038"/>
            <a:ext cx="1787459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F1B312-9A96-C3E6-6B21-242E035997D3}"/>
              </a:ext>
            </a:extLst>
          </p:cNvPr>
          <p:cNvCxnSpPr>
            <a:cxnSpLocks/>
          </p:cNvCxnSpPr>
          <p:nvPr/>
        </p:nvCxnSpPr>
        <p:spPr>
          <a:xfrm>
            <a:off x="2038579" y="5129114"/>
            <a:ext cx="1787459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B33FB5-4E66-E1DB-911E-FDAF5CDC590A}"/>
              </a:ext>
            </a:extLst>
          </p:cNvPr>
          <p:cNvSpPr txBox="1"/>
          <p:nvPr/>
        </p:nvSpPr>
        <p:spPr>
          <a:xfrm>
            <a:off x="2432897" y="4621333"/>
            <a:ext cx="961802" cy="303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Low Risk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D29A48-2037-7CA8-0372-A03C40A3AA19}"/>
              </a:ext>
            </a:extLst>
          </p:cNvPr>
          <p:cNvSpPr txBox="1"/>
          <p:nvPr/>
        </p:nvSpPr>
        <p:spPr>
          <a:xfrm>
            <a:off x="1740869" y="3452352"/>
            <a:ext cx="2390078" cy="303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Moderate or High Risk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53630-1E7A-76AC-A4D5-23CC601218C8}"/>
              </a:ext>
            </a:extLst>
          </p:cNvPr>
          <p:cNvCxnSpPr>
            <a:cxnSpLocks/>
          </p:cNvCxnSpPr>
          <p:nvPr/>
        </p:nvCxnSpPr>
        <p:spPr>
          <a:xfrm flipH="1">
            <a:off x="7879223" y="4001771"/>
            <a:ext cx="132482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F26D6A-45ED-9982-D9B5-272E26787728}"/>
              </a:ext>
            </a:extLst>
          </p:cNvPr>
          <p:cNvCxnSpPr>
            <a:cxnSpLocks/>
          </p:cNvCxnSpPr>
          <p:nvPr/>
        </p:nvCxnSpPr>
        <p:spPr>
          <a:xfrm flipH="1">
            <a:off x="7010872" y="2934714"/>
            <a:ext cx="132482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178363-0CBD-C565-675A-9C8A29816C85}"/>
              </a:ext>
            </a:extLst>
          </p:cNvPr>
          <p:cNvSpPr txBox="1"/>
          <p:nvPr/>
        </p:nvSpPr>
        <p:spPr>
          <a:xfrm>
            <a:off x="7454756" y="2402052"/>
            <a:ext cx="1686359" cy="60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Least common </a:t>
            </a:r>
            <a:br>
              <a:rPr lang="en-CH" sz="1973" kern="0" dirty="0"/>
            </a:br>
            <a:endParaRPr lang="en-CH" sz="1973" kern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FA0AF2-2C30-5E78-3F6D-7A5C561060D2}"/>
              </a:ext>
            </a:extLst>
          </p:cNvPr>
          <p:cNvSpPr txBox="1"/>
          <p:nvPr/>
        </p:nvSpPr>
        <p:spPr>
          <a:xfrm>
            <a:off x="8335694" y="3520908"/>
            <a:ext cx="3417602" cy="303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740"/>
              </a:spcAft>
            </a:pPr>
            <a:r>
              <a:rPr lang="en-CH" sz="1973" kern="0" dirty="0"/>
              <a:t>Common for pre-installed apps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5D9367-6A4F-D839-81A4-185BBCF13FDA}"/>
              </a:ext>
            </a:extLst>
          </p:cNvPr>
          <p:cNvSpPr txBox="1"/>
          <p:nvPr/>
        </p:nvSpPr>
        <p:spPr>
          <a:xfrm>
            <a:off x="482138" y="1518809"/>
            <a:ext cx="10919568" cy="47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61"/>
              </a:lnSpc>
              <a:spcAft>
                <a:spcPts val="666"/>
              </a:spcAft>
            </a:pPr>
            <a:r>
              <a:rPr lang="en-GB" sz="1726" kern="0" dirty="0"/>
              <a:t>There are three main permission levels on Android: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B17CBB-1D41-1C76-1375-095EEC3D6BD0}"/>
              </a:ext>
            </a:extLst>
          </p:cNvPr>
          <p:cNvSpPr txBox="1">
            <a:spLocks/>
          </p:cNvSpPr>
          <p:nvPr/>
        </p:nvSpPr>
        <p:spPr>
          <a:xfrm>
            <a:off x="438704" y="193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b="1" dirty="0">
                <a:solidFill>
                  <a:srgbClr val="0070C0"/>
                </a:solidFill>
              </a:rPr>
              <a:t>Android Permissions Expectations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E9B49-4D9A-1E13-D31E-B44463FFEB39}"/>
              </a:ext>
            </a:extLst>
          </p:cNvPr>
          <p:cNvSpPr txBox="1"/>
          <p:nvPr/>
        </p:nvSpPr>
        <p:spPr>
          <a:xfrm>
            <a:off x="255494" y="6096816"/>
            <a:ext cx="955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Hypothesis: If we scan the apps in our database, we expect to see a kind of pyramid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80150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3" grpId="0"/>
      <p:bldP spid="20" grpId="0"/>
      <p:bldP spid="29" grpId="0"/>
      <p:bldP spid="30" grpId="0"/>
      <p:bldP spid="33" grpId="0"/>
      <p:bldP spid="34" grpId="0"/>
      <p:bldP spid="38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nner">
            <a:extLst>
              <a:ext uri="{FF2B5EF4-FFF2-40B4-BE49-F238E27FC236}">
                <a16:creationId xmlns:a16="http://schemas.microsoft.com/office/drawing/2014/main" id="{357B324F-B9BB-E087-2538-2D81C3BA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26494"/>
            <a:ext cx="5715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2102B-EAE5-053B-E717-FF0216F81220}"/>
              </a:ext>
            </a:extLst>
          </p:cNvPr>
          <p:cNvSpPr txBox="1"/>
          <p:nvPr/>
        </p:nvSpPr>
        <p:spPr>
          <a:xfrm>
            <a:off x="568960" y="4819994"/>
            <a:ext cx="4046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Image source: </a:t>
            </a:r>
            <a:r>
              <a:rPr lang="en-GB" sz="1200" dirty="0">
                <a:hlinkClick r:id="rId4"/>
              </a:rPr>
              <a:t>https://github.com/androguard/androguard</a:t>
            </a:r>
            <a:r>
              <a:rPr lang="en-GB" sz="1200" dirty="0"/>
              <a:t> </a:t>
            </a:r>
            <a:endParaRPr lang="en-CH" sz="1200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A155EF0-4ABE-4180-0449-94212EF53C87}"/>
              </a:ext>
            </a:extLst>
          </p:cNvPr>
          <p:cNvSpPr/>
          <p:nvPr/>
        </p:nvSpPr>
        <p:spPr>
          <a:xfrm rot="16200000">
            <a:off x="4816089" y="3377419"/>
            <a:ext cx="568240" cy="23844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986C1-ED3D-18AA-F24B-F67014211F7A}"/>
              </a:ext>
            </a:extLst>
          </p:cNvPr>
          <p:cNvSpPr txBox="1"/>
          <p:nvPr/>
        </p:nvSpPr>
        <p:spPr>
          <a:xfrm>
            <a:off x="6622709" y="1180653"/>
            <a:ext cx="496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AndroidManifest.xml from </a:t>
            </a:r>
            <a:r>
              <a:rPr lang="en-GB" dirty="0"/>
              <a:t>“</a:t>
            </a:r>
            <a:r>
              <a:rPr lang="en-GB" dirty="0" err="1"/>
              <a:t>com.android.phone</a:t>
            </a:r>
            <a:r>
              <a:rPr lang="en-GB" dirty="0"/>
              <a:t>”</a:t>
            </a:r>
            <a:endParaRPr lang="en-CH" dirty="0"/>
          </a:p>
        </p:txBody>
      </p:sp>
      <p:pic>
        <p:nvPicPr>
          <p:cNvPr id="11" name="Content Placeholder 21">
            <a:extLst>
              <a:ext uri="{FF2B5EF4-FFF2-40B4-BE49-F238E27FC236}">
                <a16:creationId xmlns:a16="http://schemas.microsoft.com/office/drawing/2014/main" id="{111F7BE2-16AB-6727-8E08-EAF15DAF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11" y="1872306"/>
            <a:ext cx="4445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831581-C150-ABD6-CE56-663C4BBDB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020" y="1243004"/>
            <a:ext cx="4064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9CC66-3823-2152-69A2-6188232E0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620" y="1365319"/>
            <a:ext cx="406400" cy="5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0E447E-3598-B77A-3D17-649862712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360" y="1834206"/>
            <a:ext cx="406400" cy="54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1EABF-1896-C35C-89F6-C03714F78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760" y="1720006"/>
            <a:ext cx="4064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A61D77-2EFC-7CF0-A9C3-6825609F6D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6940" y="1381503"/>
            <a:ext cx="406400" cy="508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B56EF8E-28D6-8862-377E-B796FED42730}"/>
              </a:ext>
            </a:extLst>
          </p:cNvPr>
          <p:cNvSpPr/>
          <p:nvPr/>
        </p:nvSpPr>
        <p:spPr>
          <a:xfrm>
            <a:off x="568960" y="1135718"/>
            <a:ext cx="1917700" cy="138014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1B401CE2-6C92-337A-0AC0-171E52D495A4}"/>
              </a:ext>
            </a:extLst>
          </p:cNvPr>
          <p:cNvSpPr/>
          <p:nvPr/>
        </p:nvSpPr>
        <p:spPr>
          <a:xfrm rot="18226221">
            <a:off x="2633646" y="2047489"/>
            <a:ext cx="549297" cy="18041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3B8C5-A753-74D8-F077-CEF3A7A5065F}"/>
              </a:ext>
            </a:extLst>
          </p:cNvPr>
          <p:cNvSpPr txBox="1"/>
          <p:nvPr/>
        </p:nvSpPr>
        <p:spPr>
          <a:xfrm rot="2127457">
            <a:off x="2307742" y="269898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Apk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88B53-1B87-D443-F506-35DE474EDF68}"/>
              </a:ext>
            </a:extLst>
          </p:cNvPr>
          <p:cNvSpPr txBox="1"/>
          <p:nvPr/>
        </p:nvSpPr>
        <p:spPr>
          <a:xfrm>
            <a:off x="3948746" y="4390305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Extract Permissions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360CE-49BC-22F6-3D3E-D35530A6E9B8}"/>
              </a:ext>
            </a:extLst>
          </p:cNvPr>
          <p:cNvSpPr txBox="1"/>
          <p:nvPr/>
        </p:nvSpPr>
        <p:spPr>
          <a:xfrm>
            <a:off x="2592398" y="1422239"/>
            <a:ext cx="297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Database of </a:t>
            </a:r>
          </a:p>
          <a:p>
            <a:r>
              <a:rPr lang="en-CH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75,141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Pre-Installed Apps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8D12A-5193-812B-F439-F8E0B63EB765}"/>
              </a:ext>
            </a:extLst>
          </p:cNvPr>
          <p:cNvSpPr txBox="1"/>
          <p:nvPr/>
        </p:nvSpPr>
        <p:spPr>
          <a:xfrm>
            <a:off x="381000" y="5178729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1" dirty="0">
                <a:effectLst/>
                <a:latin typeface="-apple-system"/>
              </a:rPr>
              <a:t>“</a:t>
            </a:r>
            <a:r>
              <a:rPr lang="en-GB" sz="1400" b="0" i="1" dirty="0" err="1">
                <a:effectLst/>
                <a:latin typeface="-apple-system"/>
              </a:rPr>
              <a:t>Androguard</a:t>
            </a:r>
            <a:r>
              <a:rPr lang="en-GB" sz="1400" b="0" i="1" dirty="0">
                <a:effectLst/>
                <a:latin typeface="-apple-system"/>
              </a:rPr>
              <a:t> is a full python tool to play with Android files.”  – </a:t>
            </a:r>
            <a:r>
              <a:rPr lang="en-GB" sz="1400" b="0" i="1" dirty="0" err="1">
                <a:effectLst/>
                <a:latin typeface="-apple-system"/>
              </a:rPr>
              <a:t>AndroGuar</a:t>
            </a:r>
            <a:r>
              <a:rPr lang="en-GB" sz="1400" i="1" dirty="0" err="1">
                <a:latin typeface="-apple-system"/>
              </a:rPr>
              <a:t>d</a:t>
            </a:r>
            <a:r>
              <a:rPr lang="en-GB" sz="1400" i="1" dirty="0">
                <a:latin typeface="-apple-system"/>
              </a:rPr>
              <a:t> Devs</a:t>
            </a:r>
            <a:endParaRPr lang="en-GB" sz="1400" b="0" i="1" dirty="0">
              <a:effectLst/>
              <a:latin typeface="-apple-syste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58B9E-1E70-3620-47A0-7138CC4BE0C8}"/>
              </a:ext>
            </a:extLst>
          </p:cNvPr>
          <p:cNvSpPr txBox="1"/>
          <p:nvPr/>
        </p:nvSpPr>
        <p:spPr>
          <a:xfrm>
            <a:off x="381000" y="225879"/>
            <a:ext cx="6094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b="1" dirty="0">
                <a:solidFill>
                  <a:srgbClr val="0070C0"/>
                </a:solidFill>
              </a:rPr>
              <a:t>Getting Permission Data</a:t>
            </a:r>
            <a:endParaRPr lang="en-CH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61745D-E650-7635-2852-3BDCDD0C6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709" y="1589263"/>
            <a:ext cx="5538297" cy="48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8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8" grpId="0" animBg="1"/>
      <p:bldP spid="19" grpId="0"/>
      <p:bldP spid="20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20075-995F-E103-EFEB-7A3FD39C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5" y="1526290"/>
            <a:ext cx="10199045" cy="3269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BD49D-DD99-D357-8769-C7B241BE74DB}"/>
              </a:ext>
            </a:extLst>
          </p:cNvPr>
          <p:cNvSpPr txBox="1"/>
          <p:nvPr/>
        </p:nvSpPr>
        <p:spPr>
          <a:xfrm>
            <a:off x="343622" y="1201039"/>
            <a:ext cx="11665587" cy="39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973" dirty="0"/>
              <a:t>﻿Top 20 requested dangerous permissions for pre-installed apps on Android 10 and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218E9-D0AC-0579-77D6-F65FA718199D}"/>
              </a:ext>
            </a:extLst>
          </p:cNvPr>
          <p:cNvSpPr txBox="1"/>
          <p:nvPr/>
        </p:nvSpPr>
        <p:spPr>
          <a:xfrm>
            <a:off x="443555" y="5133590"/>
            <a:ext cx="8281113" cy="13316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spcAft>
                <a:spcPts val="666"/>
              </a:spcAft>
              <a:buFont typeface="Arial" panose="020B0604020202020204" pitchFamily="34" charset="0"/>
              <a:buChar char="•"/>
            </a:pPr>
            <a:r>
              <a:rPr lang="en-GB" sz="1726" kern="0" dirty="0">
                <a:solidFill>
                  <a:srgbClr val="FFC000"/>
                </a:solidFill>
                <a:latin typeface="Arial" charset="0"/>
              </a:rPr>
              <a:t>﻿88.14% of the permissions are signature.</a:t>
            </a:r>
          </a:p>
          <a:p>
            <a:pPr marL="742950" lvl="1" indent="-285750">
              <a:spcAft>
                <a:spcPts val="666"/>
              </a:spcAft>
              <a:buFont typeface="Arial" panose="020B0604020202020204" pitchFamily="34" charset="0"/>
              <a:buChar char="•"/>
            </a:pPr>
            <a:r>
              <a:rPr lang="en-GB" sz="1726" kern="0" dirty="0">
                <a:solidFill>
                  <a:srgbClr val="002060"/>
                </a:solidFill>
                <a:latin typeface="Arial" charset="0"/>
              </a:rPr>
              <a:t>28.57% of the permissions in our dataset are custom third-party permissions.</a:t>
            </a:r>
            <a:endParaRPr lang="en-GB" sz="1726" kern="0" dirty="0">
              <a:solidFill>
                <a:schemeClr val="tx2"/>
              </a:solidFill>
              <a:latin typeface="Arial" charset="0"/>
            </a:endParaRPr>
          </a:p>
          <a:p>
            <a:pPr marL="285750" indent="-285750">
              <a:spcAft>
                <a:spcPts val="666"/>
              </a:spcAft>
              <a:buFont typeface="Arial" panose="020B0604020202020204" pitchFamily="34" charset="0"/>
              <a:buChar char="•"/>
            </a:pPr>
            <a:r>
              <a:rPr lang="en-GB" sz="1726" kern="0" dirty="0">
                <a:solidFill>
                  <a:srgbClr val="FF0000"/>
                </a:solidFill>
                <a:latin typeface="Arial" charset="0"/>
              </a:rPr>
              <a:t>3.56% are dangerous.</a:t>
            </a:r>
            <a:endParaRPr lang="en-GB" sz="1726" kern="0" dirty="0">
              <a:solidFill>
                <a:schemeClr val="tx2"/>
              </a:solidFill>
              <a:latin typeface="Arial" charset="0"/>
            </a:endParaRPr>
          </a:p>
          <a:p>
            <a:pPr marL="285750" indent="-285750">
              <a:spcAft>
                <a:spcPts val="666"/>
              </a:spcAft>
              <a:buFont typeface="Arial" panose="020B0604020202020204" pitchFamily="34" charset="0"/>
              <a:buChar char="•"/>
            </a:pPr>
            <a:r>
              <a:rPr lang="en-GB" sz="1726" kern="0" dirty="0">
                <a:solidFill>
                  <a:srgbClr val="00B050"/>
                </a:solidFill>
                <a:latin typeface="Arial" charset="0"/>
              </a:rPr>
              <a:t>8.21% are normal declared permissions.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D5D1DE-214B-5BA8-57E9-C9DC8D78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22" y="-12531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Permission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AD936-5B1E-B213-52A9-92F4C135E558}"/>
              </a:ext>
            </a:extLst>
          </p:cNvPr>
          <p:cNvSpPr txBox="1"/>
          <p:nvPr/>
        </p:nvSpPr>
        <p:spPr>
          <a:xfrm>
            <a:off x="443555" y="4701624"/>
            <a:ext cx="565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Table from our paper: </a:t>
            </a:r>
            <a:r>
              <a:rPr lang="en-GB" sz="1400" dirty="0">
                <a:hlinkClick r:id="rId4"/>
              </a:rPr>
              <a:t>https://ieeexplore.ieee.org/document/10172951</a:t>
            </a:r>
            <a:r>
              <a:rPr lang="en-GB" sz="1400" dirty="0"/>
              <a:t>  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27806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8C08-08A4-4542-4B6B-DD845FF9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53" y="124037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Tracking The Trackers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51FBF-8777-AFBE-8E60-81896AE182E8}"/>
              </a:ext>
            </a:extLst>
          </p:cNvPr>
          <p:cNvSpPr txBox="1"/>
          <p:nvPr/>
        </p:nvSpPr>
        <p:spPr>
          <a:xfrm>
            <a:off x="1759696" y="1845098"/>
            <a:ext cx="930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800" b="1" dirty="0"/>
              <a:t>Exodus</a:t>
            </a:r>
            <a:r>
              <a:rPr lang="en-CH" sz="1800" dirty="0"/>
              <a:t>: </a:t>
            </a:r>
            <a:r>
              <a:rPr lang="en-US" sz="1800" b="0" dirty="0"/>
              <a:t> </a:t>
            </a:r>
            <a:r>
              <a:rPr lang="en-US" sz="1800" b="0" dirty="0">
                <a:hlinkClick r:id="rId2"/>
              </a:rPr>
              <a:t>https://github.com/Exodus-Privacy/exodus-core</a:t>
            </a:r>
            <a:r>
              <a:rPr lang="en-US" sz="1800" b="0" dirty="0"/>
              <a:t> </a:t>
            </a:r>
          </a:p>
          <a:p>
            <a:r>
              <a:rPr lang="de-CH" sz="1800" i="1" dirty="0"/>
              <a:t>«</a:t>
            </a:r>
            <a:r>
              <a:rPr lang="el-GR" sz="1800" i="1" dirty="0"/>
              <a:t>ε</a:t>
            </a:r>
            <a:r>
              <a:rPr lang="en-GB" sz="1800" i="1" dirty="0" err="1"/>
              <a:t>xodus</a:t>
            </a:r>
            <a:r>
              <a:rPr lang="en-GB" sz="1800" i="1" dirty="0"/>
              <a:t> analyses Android applications. It looks for embedded trackers and lists them. A tracker is a piece of software meant to collect data about you or what you do. In a way, </a:t>
            </a:r>
            <a:r>
              <a:rPr lang="el-GR" sz="1800" i="1" dirty="0"/>
              <a:t>ε</a:t>
            </a:r>
            <a:r>
              <a:rPr lang="en-GB" sz="1800" i="1" dirty="0" err="1"/>
              <a:t>xodus</a:t>
            </a:r>
            <a:r>
              <a:rPr lang="en-GB" sz="1800" i="1" dirty="0"/>
              <a:t> reports are a way of knowing what really are the ingredients of the cake you are eating. </a:t>
            </a:r>
            <a:r>
              <a:rPr lang="el-GR" sz="1800" i="1" dirty="0"/>
              <a:t>ε</a:t>
            </a:r>
            <a:r>
              <a:rPr lang="en-GB" sz="1800" i="1" dirty="0" err="1"/>
              <a:t>xodus</a:t>
            </a:r>
            <a:r>
              <a:rPr lang="en-GB" sz="1800" i="1" dirty="0"/>
              <a:t> does not decompile applications, its analysis technique is entirely legal.” – via </a:t>
            </a:r>
            <a:r>
              <a:rPr lang="en-GB" sz="1800" i="1" dirty="0">
                <a:hlinkClick r:id="rId3"/>
              </a:rPr>
              <a:t>https://exodus-privacy.eu.org/en/page/what/</a:t>
            </a:r>
            <a:r>
              <a:rPr lang="en-GB" sz="1800" i="1" dirty="0"/>
              <a:t> </a:t>
            </a:r>
            <a:endParaRPr lang="en-CH" sz="1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9E4A9-350C-76F2-1A8D-DF6EB83B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7" y="2003819"/>
            <a:ext cx="1210235" cy="124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D4BAF-D204-F776-B2E1-B591DB31F7C3}"/>
              </a:ext>
            </a:extLst>
          </p:cNvPr>
          <p:cNvSpPr txBox="1"/>
          <p:nvPr/>
        </p:nvSpPr>
        <p:spPr>
          <a:xfrm>
            <a:off x="587701" y="3533260"/>
            <a:ext cx="3910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Image source: </a:t>
            </a:r>
            <a:r>
              <a:rPr lang="en-GB" sz="1200" dirty="0">
                <a:hlinkClick r:id="rId5"/>
              </a:rPr>
              <a:t>https://reports.exodus-privacy.eu.org/en/</a:t>
            </a:r>
            <a:r>
              <a:rPr lang="en-GB" sz="1200" dirty="0"/>
              <a:t> </a:t>
            </a:r>
            <a:endParaRPr lang="en-CH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545EC-3DC3-8C37-92FE-C5EC13C21736}"/>
              </a:ext>
            </a:extLst>
          </p:cNvPr>
          <p:cNvSpPr txBox="1"/>
          <p:nvPr/>
        </p:nvSpPr>
        <p:spPr>
          <a:xfrm>
            <a:off x="403411" y="1276885"/>
            <a:ext cx="1012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﻿A tracker is a piece of software that logs the behaviour of a program or user.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3A7BE-8C19-F993-9F38-8CF2684F6376}"/>
              </a:ext>
            </a:extLst>
          </p:cNvPr>
          <p:cNvSpPr txBox="1"/>
          <p:nvPr/>
        </p:nvSpPr>
        <p:spPr>
          <a:xfrm>
            <a:off x="4199051" y="4212566"/>
            <a:ext cx="46330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Java Class Matching: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Benefits: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Small False Positive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Downsides: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If the tracker is unkown we will miss it</a:t>
            </a:r>
          </a:p>
        </p:txBody>
      </p:sp>
      <p:pic>
        <p:nvPicPr>
          <p:cNvPr id="8194" name="Picture 2" descr="Overview of the static analysis process">
            <a:extLst>
              <a:ext uri="{FF2B5EF4-FFF2-40B4-BE49-F238E27FC236}">
                <a16:creationId xmlns:a16="http://schemas.microsoft.com/office/drawing/2014/main" id="{065E46F5-F50F-1E5B-C4F6-572E4AF96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6" y="4186395"/>
            <a:ext cx="2948268" cy="22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DD00E-577F-70EE-498E-1AE3C01E97BD}"/>
              </a:ext>
            </a:extLst>
          </p:cNvPr>
          <p:cNvSpPr txBox="1"/>
          <p:nvPr/>
        </p:nvSpPr>
        <p:spPr>
          <a:xfrm>
            <a:off x="500603" y="6244135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Image source: </a:t>
            </a:r>
          </a:p>
          <a:p>
            <a:r>
              <a:rPr lang="en-GB" sz="1000" dirty="0">
                <a:hlinkClick r:id="rId7"/>
              </a:rPr>
              <a:t>https://exodus-privacy.eu.org/en/post/exodus_static_analysis/</a:t>
            </a:r>
            <a:r>
              <a:rPr lang="en-GB" sz="1000" dirty="0"/>
              <a:t> 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83764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3E27-BC4A-116C-EF29-3B755C1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C6A5-F45B-FB1D-80BB-13F35F8F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52" y="410792"/>
            <a:ext cx="6332151" cy="615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Trackers Found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CE427-2373-8028-AC8C-528BAE4F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E653A73-D40E-F54E-BEA0-AE093FD1505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C3DFF-C79D-ECC2-9D93-6672C3419CDB}"/>
              </a:ext>
            </a:extLst>
          </p:cNvPr>
          <p:cNvSpPr txBox="1"/>
          <p:nvPr/>
        </p:nvSpPr>
        <p:spPr>
          <a:xfrm>
            <a:off x="520700" y="1549400"/>
            <a:ext cx="112014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We found 41,175 known trackers with Exodus.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000" dirty="0"/>
              <a:t>Note: One app can have more than one tracker</a:t>
            </a:r>
          </a:p>
          <a:p>
            <a:r>
              <a:rPr lang="en-GB" sz="2000" dirty="0"/>
              <a:t>﻿</a:t>
            </a:r>
          </a:p>
          <a:p>
            <a:r>
              <a:rPr lang="en-GB" sz="2000" dirty="0"/>
              <a:t>In total 24,597 (</a:t>
            </a:r>
            <a:r>
              <a:rPr lang="en-GB" sz="2000" b="1" dirty="0"/>
              <a:t>20.53%</a:t>
            </a:r>
            <a:r>
              <a:rPr lang="en-GB" sz="2000" dirty="0"/>
              <a:t>) of the pre-installed apps in our dataset use trackers (have at least one).</a:t>
            </a:r>
          </a:p>
          <a:p>
            <a:endParaRPr lang="en-CH" sz="2000" b="1" dirty="0">
              <a:solidFill>
                <a:srgbClr val="0070C0"/>
              </a:solidFill>
            </a:endParaRPr>
          </a:p>
          <a:p>
            <a:r>
              <a:rPr lang="en-CH" sz="2000" b="1" dirty="0">
                <a:solidFill>
                  <a:srgbClr val="0070C0"/>
                </a:solidFill>
              </a:rPr>
              <a:t>Are these trackers all bad? </a:t>
            </a:r>
          </a:p>
          <a:p>
            <a:r>
              <a:rPr lang="en-CH" sz="2000" b="1" dirty="0">
                <a:solidFill>
                  <a:srgbClr val="0070C0"/>
                </a:solidFill>
              </a:rPr>
              <a:t>Do they consent? </a:t>
            </a:r>
          </a:p>
          <a:p>
            <a:r>
              <a:rPr lang="en-CH" sz="2000" b="1" dirty="0">
                <a:solidFill>
                  <a:srgbClr val="0070C0"/>
                </a:solidFill>
              </a:rPr>
              <a:t>What kind of data is collected?</a:t>
            </a:r>
          </a:p>
          <a:p>
            <a:r>
              <a:rPr lang="en-CH" sz="2000" b="1" dirty="0">
                <a:solidFill>
                  <a:srgbClr val="0070C0"/>
                </a:solidFill>
              </a:rPr>
              <a:t>When is the data collected and why?</a:t>
            </a:r>
          </a:p>
          <a:p>
            <a:endParaRPr lang="en-CH" sz="2800" b="1" dirty="0">
              <a:solidFill>
                <a:srgbClr val="0070C0"/>
              </a:solidFill>
            </a:endParaRPr>
          </a:p>
          <a:p>
            <a:r>
              <a:rPr lang="en-CH" sz="2800" b="1" dirty="0">
                <a:solidFill>
                  <a:srgbClr val="0070C0"/>
                </a:solidFill>
              </a:rPr>
              <a:t>There are still open research questions</a:t>
            </a:r>
          </a:p>
          <a:p>
            <a:r>
              <a:rPr lang="en-CH" sz="2800" b="1" dirty="0">
                <a:solidFill>
                  <a:srgbClr val="0070C0"/>
                </a:solidFill>
              </a:rPr>
              <a:t>	</a:t>
            </a:r>
          </a:p>
          <a:p>
            <a:endParaRPr lang="en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2CBB3-FA97-5A96-B371-321B3CB9CE8D}"/>
              </a:ext>
            </a:extLst>
          </p:cNvPr>
          <p:cNvSpPr txBox="1"/>
          <p:nvPr/>
        </p:nvSpPr>
        <p:spPr>
          <a:xfrm>
            <a:off x="3031959" y="5472229"/>
            <a:ext cx="9001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 dirty="0">
                <a:solidFill>
                  <a:srgbClr val="0070C0"/>
                </a:solidFill>
              </a:rPr>
              <a:t>… we need more insights and better tooling to answer this in a scientific way</a:t>
            </a:r>
          </a:p>
        </p:txBody>
      </p:sp>
    </p:spTree>
    <p:extLst>
      <p:ext uri="{BB962C8B-B14F-4D97-AF65-F5344CB8AC3E}">
        <p14:creationId xmlns:p14="http://schemas.microsoft.com/office/powerpoint/2010/main" val="142677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98F0-F5C4-19BB-3795-6BD38FBD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5A9E98-E02E-D891-5DDD-42D83A3BFD51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A288-7898-1AAB-A601-86C8CF2B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45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4B13E7-4A79-2D11-8585-DC3C71FA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6000" b="1" dirty="0">
                <a:solidFill>
                  <a:schemeClr val="bg1"/>
                </a:solidFill>
              </a:rPr>
              <a:t>Are we done yet?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81C9DD0C-5436-09A8-3945-1416F014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08FA45C7-6293-AC0A-E1B9-CE4C8E01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69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04D8-FFB3-33E8-4501-DAFF642A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Improve Tooling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D899-B44E-6BCC-AC42-3D0AA2C72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6747" cy="4351338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Most tools are far away from giving precise results:</a:t>
            </a:r>
          </a:p>
          <a:p>
            <a:pPr lvl="1"/>
            <a:r>
              <a:rPr lang="en-CH" dirty="0"/>
              <a:t>Usually, high amounts of false positives</a:t>
            </a:r>
          </a:p>
          <a:p>
            <a:pPr lvl="2"/>
            <a:r>
              <a:rPr lang="en-CH" dirty="0"/>
              <a:t>Vulnerabilities are often not exploitable</a:t>
            </a:r>
          </a:p>
          <a:p>
            <a:pPr lvl="3"/>
            <a:r>
              <a:rPr lang="en-CH" dirty="0"/>
              <a:t>Lacking context awareness</a:t>
            </a:r>
          </a:p>
          <a:p>
            <a:pPr lvl="3"/>
            <a:r>
              <a:rPr lang="en-GB" dirty="0"/>
              <a:t>L</a:t>
            </a:r>
            <a:r>
              <a:rPr lang="en-CH" dirty="0"/>
              <a:t>ack of configuration possibilities</a:t>
            </a:r>
          </a:p>
          <a:p>
            <a:r>
              <a:rPr lang="en-CH" dirty="0"/>
              <a:t>Re-Inventing the wheel</a:t>
            </a:r>
          </a:p>
          <a:p>
            <a:r>
              <a:rPr lang="en-CH" dirty="0"/>
              <a:t>Many tools do not scale well</a:t>
            </a:r>
          </a:p>
          <a:p>
            <a:pPr marL="0" indent="0">
              <a:buNone/>
            </a:pPr>
            <a:endParaRPr lang="en-CH" dirty="0"/>
          </a:p>
          <a:p>
            <a:r>
              <a:rPr lang="en-C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However, existing tools are used in research studies</a:t>
            </a:r>
          </a:p>
          <a:p>
            <a:pPr lvl="1"/>
            <a:r>
              <a:rPr lang="en-CH" dirty="0"/>
              <a:t>For instance, “AndroGuard” is use it many studies</a:t>
            </a:r>
          </a:p>
          <a:p>
            <a:pPr lvl="1"/>
            <a:r>
              <a:rPr lang="en-CH" dirty="0"/>
              <a:t>Tools are used for comparison to develop new and better methods</a:t>
            </a:r>
          </a:p>
          <a:p>
            <a:pPr lvl="1"/>
            <a:r>
              <a:rPr lang="en-CH" dirty="0"/>
              <a:t>Research tools are often unmaintained.</a:t>
            </a:r>
          </a:p>
          <a:p>
            <a:pPr lvl="2"/>
            <a:r>
              <a:rPr lang="en-CH" dirty="0"/>
              <a:t> Thus, hard to setup after some time</a:t>
            </a:r>
          </a:p>
        </p:txBody>
      </p:sp>
    </p:spTree>
    <p:extLst>
      <p:ext uri="{BB962C8B-B14F-4D97-AF65-F5344CB8AC3E}">
        <p14:creationId xmlns:p14="http://schemas.microsoft.com/office/powerpoint/2010/main" val="116980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C8E2D-16B3-40DA-1B30-ED1733246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C18C-66A7-1C99-5A49-25F87863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98032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State February 2025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40510-C8B8-7EC7-1EF6-EAD419913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20" y="1538430"/>
            <a:ext cx="10515600" cy="4818426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AndroGuard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Quark-Engine</a:t>
            </a: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APKiD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Exodus-Core</a:t>
            </a: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APKLeaks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MobSFScan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APKscan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FlowDroid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Trueseeing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APKScan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Deprecated:</a:t>
            </a:r>
          </a:p>
          <a:p>
            <a:pPr lvl="2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Qark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(deprecated, no updates by the author)</a:t>
            </a:r>
          </a:p>
          <a:p>
            <a:pPr lvl="2"/>
            <a:r>
              <a:rPr lang="en-GB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Androwarn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(deprecated, no updates by the author)</a:t>
            </a:r>
          </a:p>
          <a:p>
            <a:pPr lvl="2"/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 Android Analyzer (deprecated, discontinued by the author)</a:t>
            </a:r>
          </a:p>
          <a:p>
            <a:pPr lvl="1"/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TOOL HERE?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95F417B-9701-7BC5-D3E2-248DBABF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119" y="501144"/>
            <a:ext cx="2928938" cy="36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5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83ED-3F1B-C2B7-C227-84AD1A7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1" y="78875"/>
            <a:ext cx="10515600" cy="1325563"/>
          </a:xfrm>
        </p:spPr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Moving Forward</a:t>
            </a:r>
            <a:endParaRPr lang="en-C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0748BD-E9B5-2CE2-78C7-2925CFFB3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051804"/>
              </p:ext>
            </p:extLst>
          </p:nvPr>
        </p:nvGraphicFramePr>
        <p:xfrm>
          <a:off x="838200" y="1029996"/>
          <a:ext cx="10515600" cy="240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-turn Arrow 4">
            <a:extLst>
              <a:ext uri="{FF2B5EF4-FFF2-40B4-BE49-F238E27FC236}">
                <a16:creationId xmlns:a16="http://schemas.microsoft.com/office/drawing/2014/main" id="{9A880BAF-D2E6-4592-52EA-3F40F857D89E}"/>
              </a:ext>
            </a:extLst>
          </p:cNvPr>
          <p:cNvSpPr/>
          <p:nvPr/>
        </p:nvSpPr>
        <p:spPr>
          <a:xfrm rot="10800000">
            <a:off x="1633818" y="2705548"/>
            <a:ext cx="9021183" cy="434340"/>
          </a:xfrm>
          <a:prstGeom prst="uturnArrow">
            <a:avLst>
              <a:gd name="adj1" fmla="val 25000"/>
              <a:gd name="adj2" fmla="val 25000"/>
              <a:gd name="adj3" fmla="val 28096"/>
              <a:gd name="adj4" fmla="val 43750"/>
              <a:gd name="adj5" fmla="val 75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8CD3B-943D-14E1-97F5-148A6E1C993A}"/>
              </a:ext>
            </a:extLst>
          </p:cNvPr>
          <p:cNvSpPr txBox="1"/>
          <p:nvPr/>
        </p:nvSpPr>
        <p:spPr>
          <a:xfrm>
            <a:off x="3756484" y="3199212"/>
            <a:ext cx="4401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 dirty="0">
                <a:highlight>
                  <a:srgbClr val="FFFF00"/>
                </a:highlight>
              </a:rPr>
              <a:t>Improve and repeat the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94DF7-DDE1-1B19-C6BF-B3B06F927090}"/>
              </a:ext>
            </a:extLst>
          </p:cNvPr>
          <p:cNvSpPr txBox="1"/>
          <p:nvPr/>
        </p:nvSpPr>
        <p:spPr>
          <a:xfrm>
            <a:off x="663470" y="3651714"/>
            <a:ext cx="70770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Improvements from the original case study: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Refactored the whole code 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Reimplemented the extraction process: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Better routines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More vendors supported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H" dirty="0"/>
              <a:t>Added support for Android custom file formats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Added more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Maybe program a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r>
              <a:rPr lang="en-CH" dirty="0"/>
              <a:t>N</a:t>
            </a:r>
            <a:r>
              <a:rPr lang="en-GB" dirty="0"/>
              <a:t>e</a:t>
            </a:r>
            <a:r>
              <a:rPr lang="en-CH" dirty="0"/>
              <a:t>xt Goal: Making the dynamic analysis of pre-installed apps possible</a:t>
            </a:r>
          </a:p>
        </p:txBody>
      </p:sp>
      <p:pic>
        <p:nvPicPr>
          <p:cNvPr id="10242" name="Picture 2" descr="GraphQL Logo - PNG Logo Vector Brand Downloads (SVG, EPS)">
            <a:extLst>
              <a:ext uri="{FF2B5EF4-FFF2-40B4-BE49-F238E27FC236}">
                <a16:creationId xmlns:a16="http://schemas.microsoft.com/office/drawing/2014/main" id="{93F4D4A9-B49A-C7E6-8098-18692F552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720" y="3924012"/>
            <a:ext cx="664811" cy="7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ngoDB Logo - LogoDix">
            <a:extLst>
              <a:ext uri="{FF2B5EF4-FFF2-40B4-BE49-F238E27FC236}">
                <a16:creationId xmlns:a16="http://schemas.microsoft.com/office/drawing/2014/main" id="{753C32D5-1F3C-42F5-7ABF-C7DCDC2B7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22291" r="25782" b="22827"/>
          <a:stretch/>
        </p:blipFill>
        <p:spPr bwMode="auto">
          <a:xfrm>
            <a:off x="9038368" y="4253252"/>
            <a:ext cx="658905" cy="7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Python Logo Marques Et Logos Histoire Et Signification Png Images And ...">
            <a:extLst>
              <a:ext uri="{FF2B5EF4-FFF2-40B4-BE49-F238E27FC236}">
                <a16:creationId xmlns:a16="http://schemas.microsoft.com/office/drawing/2014/main" id="{156B9A1E-AB9A-E7FC-FAD5-3DAC49EE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92" y="5041828"/>
            <a:ext cx="1026656" cy="5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Docker Logo, symbol, meaning, history, PNG, brand">
            <a:extLst>
              <a:ext uri="{FF2B5EF4-FFF2-40B4-BE49-F238E27FC236}">
                <a16:creationId xmlns:a16="http://schemas.microsoft.com/office/drawing/2014/main" id="{6AB661AE-EAF9-3092-2231-A6727785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354" y="4712588"/>
            <a:ext cx="1195294" cy="6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86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ADF1-D6E6-35E5-11EE-D4275CBE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63500"/>
            <a:ext cx="10515600" cy="1325563"/>
          </a:xfrm>
        </p:spPr>
        <p:txBody>
          <a:bodyPr/>
          <a:lstStyle/>
          <a:p>
            <a:r>
              <a:rPr lang="en-CH" sz="4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Testing Pre-Installed Apps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FE8A-F95D-EA04-673F-A738E4155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35668"/>
            <a:ext cx="10515600" cy="47545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Problematic Installation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privileges </a:t>
            </a:r>
          </a:p>
          <a:p>
            <a:pPr marL="803275" lvl="2" indent="-2254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Signature: App must be signed with a platform key</a:t>
            </a:r>
          </a:p>
          <a:p>
            <a:pPr marL="803275" lvl="2" indent="-2254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Privilege: App must live in /system/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priv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-apps/ (System partition are read-only)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Singleton Apps: App can’t be installed because it already exists in the testing environment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Ressources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must be loaded before the app is started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Apps must be installed during first boot process</a:t>
            </a:r>
          </a:p>
          <a:p>
            <a:pPr marL="338138" indent="-3381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runs under a shared UID</a:t>
            </a:r>
          </a:p>
          <a:p>
            <a:pPr marL="338138" indent="-3381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is headless</a:t>
            </a:r>
          </a:p>
          <a:p>
            <a:pPr marL="338138" indent="-3381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is dependent on custom hardware</a:t>
            </a:r>
          </a:p>
          <a:p>
            <a:pPr marL="338138" indent="-3381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has software dependencies to other components (Collusion)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Companion apps 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Deamons 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Binaries (ARM, x86)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Custom Android framework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Remote servers</a:t>
            </a:r>
          </a:p>
          <a:p>
            <a:pPr marL="333375" indent="-3222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 prevents execution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CPU Architecture (x86 / ARMv8a)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Environment checks (emulator detection)</a:t>
            </a:r>
          </a:p>
          <a:p>
            <a:pPr marL="539750" lvl="1" indent="-250825">
              <a:lnSpc>
                <a:spcPct val="100000"/>
              </a:lnSpc>
              <a:spcBef>
                <a:spcPts val="0"/>
              </a:spcBef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Root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48E77-3A39-906F-B72D-1F3D7FD084CA}"/>
              </a:ext>
            </a:extLst>
          </p:cNvPr>
          <p:cNvSpPr txBox="1"/>
          <p:nvPr/>
        </p:nvSpPr>
        <p:spPr>
          <a:xfrm>
            <a:off x="304800" y="1077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1" dirty="0"/>
              <a:t>Static analysis is limited and can’t give us full insights</a:t>
            </a:r>
          </a:p>
        </p:txBody>
      </p:sp>
    </p:spTree>
    <p:extLst>
      <p:ext uri="{BB962C8B-B14F-4D97-AF65-F5344CB8AC3E}">
        <p14:creationId xmlns:p14="http://schemas.microsoft.com/office/powerpoint/2010/main" val="91477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A022-5477-D872-874A-905DF031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94" y="-127794"/>
            <a:ext cx="10515600" cy="1325563"/>
          </a:xfrm>
        </p:spPr>
        <p:txBody>
          <a:bodyPr>
            <a:normAutofit/>
          </a:bodyPr>
          <a:lstStyle/>
          <a:p>
            <a:r>
              <a:rPr lang="en-CH" sz="3200" b="1" dirty="0">
                <a:solidFill>
                  <a:srgbClr val="0070C0"/>
                </a:solidFill>
              </a:rPr>
              <a:t>Different Types of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A418F-F31C-697D-0F19-B73D8A40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5</a:t>
            </a:fld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2479-7B5B-D3BB-22EB-DABC93E0C52F}"/>
              </a:ext>
            </a:extLst>
          </p:cNvPr>
          <p:cNvSpPr txBox="1"/>
          <p:nvPr/>
        </p:nvSpPr>
        <p:spPr>
          <a:xfrm>
            <a:off x="311307" y="1022828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Userspace Apps</a:t>
            </a: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079D2244-E6AD-9BEC-B8E4-40F23079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56" y="1414218"/>
            <a:ext cx="2224925" cy="4942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844F42-ADD1-6C90-CB04-4BB75D5251F6}"/>
              </a:ext>
            </a:extLst>
          </p:cNvPr>
          <p:cNvCxnSpPr>
            <a:cxnSpLocks/>
          </p:cNvCxnSpPr>
          <p:nvPr/>
        </p:nvCxnSpPr>
        <p:spPr>
          <a:xfrm>
            <a:off x="2993103" y="1138574"/>
            <a:ext cx="0" cy="5582901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EEC10-AD2F-72BB-994A-2D4E27FF20D7}"/>
              </a:ext>
            </a:extLst>
          </p:cNvPr>
          <p:cNvSpPr txBox="1"/>
          <p:nvPr/>
        </p:nvSpPr>
        <p:spPr>
          <a:xfrm>
            <a:off x="3357154" y="1397726"/>
            <a:ext cx="7093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Apps installed over an app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User reviews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Users can decide to uninstall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Apps have limited access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Apps are stored in the “.apk” file format, which is basically a zip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11AC-587E-A43F-590F-5B91E9C67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26" y="2930673"/>
            <a:ext cx="7772400" cy="3608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1521F-3D2F-76B7-45DD-961AB20FC897}"/>
              </a:ext>
            </a:extLst>
          </p:cNvPr>
          <p:cNvSpPr txBox="1"/>
          <p:nvPr/>
        </p:nvSpPr>
        <p:spPr>
          <a:xfrm>
            <a:off x="3383626" y="2746007"/>
            <a:ext cx="675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037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9E33-1C60-D7DF-F5F0-520D072A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solidFill>
                  <a:srgbClr val="0070C0"/>
                </a:solidFill>
              </a:rPr>
              <a:t>Re-Hosting Pre-Installed Apps</a:t>
            </a:r>
            <a:endParaRPr lang="en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DEA3B0-E4E7-DE9F-49DE-71E407A5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5423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Objective: Re-hosting pre-installed apps from device to the Android emulator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80345E-46E2-F7F7-E7BE-92C5E5217048}"/>
              </a:ext>
            </a:extLst>
          </p:cNvPr>
          <p:cNvSpPr/>
          <p:nvPr/>
        </p:nvSpPr>
        <p:spPr>
          <a:xfrm>
            <a:off x="630625" y="3105397"/>
            <a:ext cx="2293151" cy="218641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C78D1-80BC-7A1F-D134-B5C710A4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91" y="3802602"/>
            <a:ext cx="860350" cy="873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23FC5-BD74-E726-A67F-4DE81C9EC75A}"/>
              </a:ext>
            </a:extLst>
          </p:cNvPr>
          <p:cNvSpPr txBox="1"/>
          <p:nvPr/>
        </p:nvSpPr>
        <p:spPr>
          <a:xfrm>
            <a:off x="855390" y="5401868"/>
            <a:ext cx="187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Android Firmware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952C9-7812-500A-3726-C317316ED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61" y="4513088"/>
            <a:ext cx="4064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6A166-42B5-1D17-C302-B943DEB93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7" y="4066426"/>
            <a:ext cx="4064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559E5-1072-216A-B8F7-C26C21DFD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9" y="3280210"/>
            <a:ext cx="4064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17BFA-C190-8FB8-8F27-74D6BB4B9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66" y="4697367"/>
            <a:ext cx="4064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B9ECD-34A2-F617-D9F0-BF56F117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545" y="3694971"/>
            <a:ext cx="4064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55A93-D94F-AF5E-56A7-79ADF27C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112" y="3984338"/>
            <a:ext cx="4064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93B142-479E-2D1A-D8A3-CA831151F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28" y="3586417"/>
            <a:ext cx="406400" cy="5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679253-E1A6-71CF-A4BB-AA6DB43C7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17" y="3317289"/>
            <a:ext cx="4064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B15EF-622C-E10A-CC21-F093D76C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087" y="3288857"/>
            <a:ext cx="4064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76F2D0-552E-656B-355B-7E9345528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158" y="4421604"/>
            <a:ext cx="406400" cy="508000"/>
          </a:xfrm>
          <a:prstGeom prst="rect">
            <a:avLst/>
          </a:prstGeom>
        </p:spPr>
      </p:pic>
      <p:pic>
        <p:nvPicPr>
          <p:cNvPr id="18" name="Graphic 17" descr="Smart Phone outline">
            <a:extLst>
              <a:ext uri="{FF2B5EF4-FFF2-40B4-BE49-F238E27FC236}">
                <a16:creationId xmlns:a16="http://schemas.microsoft.com/office/drawing/2014/main" id="{DF7970E2-448B-A5C2-58F5-03E2643BC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6778" y="3634282"/>
            <a:ext cx="914400" cy="914400"/>
          </a:xfrm>
          <a:prstGeom prst="rect">
            <a:avLst/>
          </a:prstGeom>
        </p:spPr>
      </p:pic>
      <p:pic>
        <p:nvPicPr>
          <p:cNvPr id="19" name="Graphic 18" descr="Monitor outline">
            <a:extLst>
              <a:ext uri="{FF2B5EF4-FFF2-40B4-BE49-F238E27FC236}">
                <a16:creationId xmlns:a16="http://schemas.microsoft.com/office/drawing/2014/main" id="{9EF2560F-FDDC-5888-8D45-8DADF77B9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744" y="2985985"/>
            <a:ext cx="2785215" cy="2785215"/>
          </a:xfrm>
          <a:prstGeom prst="rect">
            <a:avLst/>
          </a:prstGeom>
        </p:spPr>
      </p:pic>
      <p:pic>
        <p:nvPicPr>
          <p:cNvPr id="20" name="Graphic 19" descr="Cloud Computing outline">
            <a:extLst>
              <a:ext uri="{FF2B5EF4-FFF2-40B4-BE49-F238E27FC236}">
                <a16:creationId xmlns:a16="http://schemas.microsoft.com/office/drawing/2014/main" id="{57B1B7F2-542D-C37B-DF58-382D1E3A8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5667" y="2983448"/>
            <a:ext cx="2712055" cy="2712055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7CC2766-D51A-7B12-8F57-E8BDA33454C7}"/>
              </a:ext>
            </a:extLst>
          </p:cNvPr>
          <p:cNvSpPr/>
          <p:nvPr/>
        </p:nvSpPr>
        <p:spPr>
          <a:xfrm>
            <a:off x="3008112" y="3896868"/>
            <a:ext cx="1681466" cy="684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Re-hosting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89814A8-0024-A843-BE24-D9FE99F47FC9}"/>
              </a:ext>
            </a:extLst>
          </p:cNvPr>
          <p:cNvSpPr/>
          <p:nvPr/>
        </p:nvSpPr>
        <p:spPr>
          <a:xfrm>
            <a:off x="7192580" y="3915153"/>
            <a:ext cx="1681466" cy="684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Executing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765C65-FE0E-506D-1125-C0442712466D}"/>
              </a:ext>
            </a:extLst>
          </p:cNvPr>
          <p:cNvSpPr txBox="1"/>
          <p:nvPr/>
        </p:nvSpPr>
        <p:spPr>
          <a:xfrm>
            <a:off x="5359780" y="446371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Emulator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0A3F5-84AB-7703-AEE1-8F360B48D462}"/>
              </a:ext>
            </a:extLst>
          </p:cNvPr>
          <p:cNvSpPr txBox="1"/>
          <p:nvPr/>
        </p:nvSpPr>
        <p:spPr>
          <a:xfrm>
            <a:off x="9415735" y="5510837"/>
            <a:ext cx="17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Security Testing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7F3CD-C871-C899-CEFE-B0536A402DA7}"/>
              </a:ext>
            </a:extLst>
          </p:cNvPr>
          <p:cNvSpPr txBox="1"/>
          <p:nvPr/>
        </p:nvSpPr>
        <p:spPr>
          <a:xfrm>
            <a:off x="4864718" y="5477816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Testing Environment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5028C15-2EB6-E0DB-28A5-63D041887759}"/>
              </a:ext>
            </a:extLst>
          </p:cNvPr>
          <p:cNvSpPr/>
          <p:nvPr/>
        </p:nvSpPr>
        <p:spPr>
          <a:xfrm>
            <a:off x="443219" y="5924477"/>
            <a:ext cx="11305561" cy="7511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Completly automated analysis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F5DF40-0A90-EC36-DDF8-9D2B50E7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63" y="3940662"/>
            <a:ext cx="228844" cy="3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hand holding a cell phone&#10;&#10;Description automatically generated">
            <a:extLst>
              <a:ext uri="{FF2B5EF4-FFF2-40B4-BE49-F238E27FC236}">
                <a16:creationId xmlns:a16="http://schemas.microsoft.com/office/drawing/2014/main" id="{677B616B-2371-72C8-A0A4-D3AB0A78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42" b="243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2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493F8-B063-40C8-D5B8-EFE49DAC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Q &amp; A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4B2B4-AB9C-25BB-16AE-DC2365A17E50}"/>
              </a:ext>
            </a:extLst>
          </p:cNvPr>
          <p:cNvSpPr txBox="1"/>
          <p:nvPr/>
        </p:nvSpPr>
        <p:spPr>
          <a:xfrm>
            <a:off x="836680" y="2151529"/>
            <a:ext cx="6002110" cy="3982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Material: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Paper: </a:t>
            </a:r>
            <a:r>
              <a:rPr lang="en-US" sz="1900" i="1" dirty="0">
                <a:effectLst/>
                <a:hlinkClick r:id="rId2"/>
              </a:rPr>
              <a:t>FirmwareDroid: Towards Automated Static Analysis of Pre-Installed Android Apps</a:t>
            </a:r>
            <a:endParaRPr lang="en-US" sz="19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Code: </a:t>
            </a:r>
            <a:r>
              <a:rPr lang="en-US" sz="1900" dirty="0">
                <a:hlinkClick r:id="rId3"/>
              </a:rPr>
              <a:t>https://github.com/FirmwareDroid/FirmwareDroid</a:t>
            </a:r>
            <a:endParaRPr lang="en-US" sz="19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Slides: </a:t>
            </a:r>
            <a:r>
              <a:rPr lang="en-US" sz="1900" dirty="0">
                <a:hlinkClick r:id="rId4"/>
              </a:rPr>
              <a:t>https://7homassutter.github.io/publications/</a:t>
            </a:r>
            <a:r>
              <a:rPr lang="en-US" sz="19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Contact Info's: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Linkedin</a:t>
            </a:r>
            <a:r>
              <a:rPr lang="en-US" sz="1900" dirty="0"/>
              <a:t>: </a:t>
            </a:r>
            <a:r>
              <a:rPr lang="en-US" sz="1900" b="0" i="0" dirty="0">
                <a:effectLst/>
                <a:hlinkClick r:id="rId5"/>
              </a:rPr>
              <a:t>www.linkedin.com/in/thomas-sutter-0a2977169</a:t>
            </a:r>
            <a:r>
              <a:rPr lang="en-US" sz="1900" b="0" i="0" dirty="0">
                <a:effectLst/>
              </a:rPr>
              <a:t> </a:t>
            </a:r>
            <a:endParaRPr lang="en-US" sz="19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Mail: </a:t>
            </a:r>
            <a:r>
              <a:rPr lang="en-US" sz="1900" dirty="0" err="1"/>
              <a:t>thomas</a:t>
            </a:r>
            <a:r>
              <a:rPr lang="en-US" sz="1900" dirty="0"/>
              <a:t> (dot) </a:t>
            </a:r>
            <a:r>
              <a:rPr lang="en-US" sz="1900" dirty="0" err="1"/>
              <a:t>sutter</a:t>
            </a:r>
            <a:r>
              <a:rPr lang="en-US" sz="1900" dirty="0"/>
              <a:t> (at) </a:t>
            </a:r>
            <a:r>
              <a:rPr lang="en-US" sz="1900" dirty="0" err="1"/>
              <a:t>unibe</a:t>
            </a:r>
            <a:r>
              <a:rPr lang="en-US" sz="1900" dirty="0"/>
              <a:t> (dot) </a:t>
            </a:r>
            <a:r>
              <a:rPr lang="en-US" sz="1900" dirty="0" err="1"/>
              <a:t>ch</a:t>
            </a: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70A2E-0190-7982-D786-B7800FD156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71" r="21030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299721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07DE-70EA-20E8-6DFD-603614CE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1FE-4365-DE71-B7E4-2CDCC938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94" y="-127794"/>
            <a:ext cx="10515600" cy="1325563"/>
          </a:xfrm>
        </p:spPr>
        <p:txBody>
          <a:bodyPr>
            <a:normAutofit/>
          </a:bodyPr>
          <a:lstStyle/>
          <a:p>
            <a:r>
              <a:rPr lang="en-CH" sz="3200" b="1" dirty="0">
                <a:solidFill>
                  <a:srgbClr val="0070C0"/>
                </a:solidFill>
              </a:rPr>
              <a:t>Different Types of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EDADD-D2D8-34E6-DD65-F5D0B69E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6</a:t>
            </a:fld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2F9D1-DDDF-EE0F-FA86-8DFA82C358BE}"/>
              </a:ext>
            </a:extLst>
          </p:cNvPr>
          <p:cNvSpPr txBox="1"/>
          <p:nvPr/>
        </p:nvSpPr>
        <p:spPr>
          <a:xfrm>
            <a:off x="286194" y="851127"/>
            <a:ext cx="19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Pre-installed Apps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26FE9-E222-4FDA-FBC0-061E4E801A41}"/>
              </a:ext>
            </a:extLst>
          </p:cNvPr>
          <p:cNvSpPr txBox="1"/>
          <p:nvPr/>
        </p:nvSpPr>
        <p:spPr>
          <a:xfrm>
            <a:off x="5510584" y="1220459"/>
            <a:ext cx="5551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Pre-installed apps are all the Android applications that are </a:t>
            </a:r>
            <a:r>
              <a:rPr lang="en-GB" dirty="0"/>
              <a:t>s</a:t>
            </a:r>
            <a:r>
              <a:rPr lang="en-CH" dirty="0"/>
              <a:t>hipped with a stock device. For instance: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Telephone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Contacts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System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Headless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EC46C1-F7C1-3BE2-8AA5-D53C6FF8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71" y="1333487"/>
            <a:ext cx="2366003" cy="510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DCEB22-AC28-C618-6B27-3712D258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" y="1258054"/>
            <a:ext cx="2382957" cy="510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0837BAA-2B56-6A06-3B8D-DAAF5E2C7E03}"/>
              </a:ext>
            </a:extLst>
          </p:cNvPr>
          <p:cNvSpPr/>
          <p:nvPr/>
        </p:nvSpPr>
        <p:spPr>
          <a:xfrm>
            <a:off x="286194" y="3012738"/>
            <a:ext cx="2366003" cy="174952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8B047-DDE9-FFC1-6A71-2449D030C338}"/>
              </a:ext>
            </a:extLst>
          </p:cNvPr>
          <p:cNvSpPr/>
          <p:nvPr/>
        </p:nvSpPr>
        <p:spPr>
          <a:xfrm>
            <a:off x="3438916" y="3342696"/>
            <a:ext cx="610830" cy="218181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60D0A-A855-BAEA-B501-6AB0D1446C82}"/>
              </a:ext>
            </a:extLst>
          </p:cNvPr>
          <p:cNvSpPr txBox="1"/>
          <p:nvPr/>
        </p:nvSpPr>
        <p:spPr>
          <a:xfrm>
            <a:off x="5543994" y="4878996"/>
            <a:ext cx="606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rgbClr val="0070C0"/>
                </a:solidFill>
              </a:rPr>
              <a:t>How do these apps end up on our phones?</a:t>
            </a:r>
          </a:p>
        </p:txBody>
      </p:sp>
    </p:spTree>
    <p:extLst>
      <p:ext uri="{BB962C8B-B14F-4D97-AF65-F5344CB8AC3E}">
        <p14:creationId xmlns:p14="http://schemas.microsoft.com/office/powerpoint/2010/main" val="2970909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440821C-2294-0807-8C6B-4E0D8D51F7BF}"/>
              </a:ext>
            </a:extLst>
          </p:cNvPr>
          <p:cNvSpPr/>
          <p:nvPr/>
        </p:nvSpPr>
        <p:spPr>
          <a:xfrm>
            <a:off x="2198167" y="3767517"/>
            <a:ext cx="2293151" cy="218641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BBE3A-B23F-F8F1-C8D3-825A24A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362" y="6442988"/>
            <a:ext cx="2743200" cy="365125"/>
          </a:xfrm>
        </p:spPr>
        <p:txBody>
          <a:bodyPr/>
          <a:lstStyle/>
          <a:p>
            <a:fld id="{AE653A73-D40E-F54E-BEA0-AE093FD15055}" type="slidenum">
              <a:rPr lang="en-CH" smtClean="0"/>
              <a:t>7</a:t>
            </a:fld>
            <a:endParaRPr lang="en-CH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BC541AA-2023-A6E6-D8F3-E7A24CD7F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145" y="2437102"/>
            <a:ext cx="444500" cy="508000"/>
          </a:xfrm>
        </p:spPr>
      </p:pic>
      <p:pic>
        <p:nvPicPr>
          <p:cNvPr id="28" name="Content Placeholder 21">
            <a:extLst>
              <a:ext uri="{FF2B5EF4-FFF2-40B4-BE49-F238E27FC236}">
                <a16:creationId xmlns:a16="http://schemas.microsoft.com/office/drawing/2014/main" id="{42118D6C-405E-005A-A8AC-C62B4805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6" y="2488730"/>
            <a:ext cx="444500" cy="508000"/>
          </a:xfrm>
          <a:prstGeom prst="rect">
            <a:avLst/>
          </a:prstGeom>
        </p:spPr>
      </p:pic>
      <p:pic>
        <p:nvPicPr>
          <p:cNvPr id="30" name="Content Placeholder 21">
            <a:extLst>
              <a:ext uri="{FF2B5EF4-FFF2-40B4-BE49-F238E27FC236}">
                <a16:creationId xmlns:a16="http://schemas.microsoft.com/office/drawing/2014/main" id="{06EC6D75-8361-CD3D-F477-C1E7FE76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82" y="2297141"/>
            <a:ext cx="444500" cy="50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889A30-2B00-E326-0EA9-8247C330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33" y="4464722"/>
            <a:ext cx="860350" cy="87300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44F9BAC-5583-9E0C-ABB4-101913194B98}"/>
              </a:ext>
            </a:extLst>
          </p:cNvPr>
          <p:cNvSpPr txBox="1"/>
          <p:nvPr/>
        </p:nvSpPr>
        <p:spPr>
          <a:xfrm>
            <a:off x="2422932" y="6063988"/>
            <a:ext cx="187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Android Firmware</a:t>
            </a:r>
          </a:p>
        </p:txBody>
      </p:sp>
      <p:pic>
        <p:nvPicPr>
          <p:cNvPr id="50" name="Content Placeholder 21">
            <a:extLst>
              <a:ext uri="{FF2B5EF4-FFF2-40B4-BE49-F238E27FC236}">
                <a16:creationId xmlns:a16="http://schemas.microsoft.com/office/drawing/2014/main" id="{EA6462D9-C40C-DCF8-2F25-56C51034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27" y="2843865"/>
            <a:ext cx="444500" cy="508000"/>
          </a:xfrm>
          <a:prstGeom prst="rect">
            <a:avLst/>
          </a:prstGeom>
        </p:spPr>
      </p:pic>
      <p:pic>
        <p:nvPicPr>
          <p:cNvPr id="51" name="Content Placeholder 21">
            <a:extLst>
              <a:ext uri="{FF2B5EF4-FFF2-40B4-BE49-F238E27FC236}">
                <a16:creationId xmlns:a16="http://schemas.microsoft.com/office/drawing/2014/main" id="{79EF5D93-C568-86B3-33FD-C3F7F345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3" y="2836270"/>
            <a:ext cx="444500" cy="508000"/>
          </a:xfrm>
          <a:prstGeom prst="rect">
            <a:avLst/>
          </a:prstGeom>
        </p:spPr>
      </p:pic>
      <p:pic>
        <p:nvPicPr>
          <p:cNvPr id="52" name="Content Placeholder 21">
            <a:extLst>
              <a:ext uri="{FF2B5EF4-FFF2-40B4-BE49-F238E27FC236}">
                <a16:creationId xmlns:a16="http://schemas.microsoft.com/office/drawing/2014/main" id="{A33E3DE6-1936-CE7D-C556-07B87510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59" y="2793452"/>
            <a:ext cx="444500" cy="50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6C951C9-DF40-DADC-D9E0-19A5AE409202}"/>
              </a:ext>
            </a:extLst>
          </p:cNvPr>
          <p:cNvSpPr txBox="1"/>
          <p:nvPr/>
        </p:nvSpPr>
        <p:spPr>
          <a:xfrm>
            <a:off x="434076" y="88433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Core Manufacturers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5AB3EF-C19B-8A1F-1A1D-2AFBBEAF6C34}"/>
              </a:ext>
            </a:extLst>
          </p:cNvPr>
          <p:cNvSpPr txBox="1"/>
          <p:nvPr/>
        </p:nvSpPr>
        <p:spPr>
          <a:xfrm>
            <a:off x="5541810" y="884331"/>
            <a:ext cx="19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Third-Party Apps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BD8722-C4C8-293E-E441-9B1EE660DC18}"/>
              </a:ext>
            </a:extLst>
          </p:cNvPr>
          <p:cNvSpPr txBox="1"/>
          <p:nvPr/>
        </p:nvSpPr>
        <p:spPr>
          <a:xfrm>
            <a:off x="3431592" y="856431"/>
            <a:ext cx="104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Vendors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FA7F8EE-D7F6-82AA-DC8C-126F60AE7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349" y="2720516"/>
            <a:ext cx="406400" cy="50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0069A57-CEAA-6BDF-C99A-01CD9600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020" y="2664914"/>
            <a:ext cx="406400" cy="50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C53A2E-E148-6B3A-9639-BB3605E4A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104" y="2358494"/>
            <a:ext cx="406400" cy="508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D77138-281C-C6F7-1398-EB052675D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766" y="2644979"/>
            <a:ext cx="406400" cy="508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126F7C8-AF78-01F1-F834-D68764F31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568" y="2292596"/>
            <a:ext cx="406400" cy="508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3B3DA76-D230-C8F6-E9E7-E94466891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522" y="3283149"/>
            <a:ext cx="406400" cy="508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811D5F8-5035-423C-4471-5192361A7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7022" y="3263527"/>
            <a:ext cx="406400" cy="5461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8D4A399-01AE-B63D-2D1E-669383A7E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995" y="2466445"/>
            <a:ext cx="406400" cy="50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F0AFDA8-EE37-70E1-8A3B-F011459DE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630" y="3283149"/>
            <a:ext cx="406400" cy="50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D7786DA-023A-A221-42BE-4CF68E50C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404" y="2844483"/>
            <a:ext cx="406400" cy="508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30C8694-A4F7-F65B-2D08-53C6D42C0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428" y="2894961"/>
            <a:ext cx="406400" cy="5461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37AA97E-7459-855B-A65D-97474C518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524" y="2864802"/>
            <a:ext cx="406400" cy="508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E928FAC-4504-852A-2EF3-9F66ACC736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652" y="2514390"/>
            <a:ext cx="406400" cy="508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6D3E17E-8F04-41BA-0A0E-57A29BEE1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922" y="2485958"/>
            <a:ext cx="406400" cy="50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6C2D4E8-0F05-78FB-6B6F-B5A46606C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906" y="3220517"/>
            <a:ext cx="406400" cy="508000"/>
          </a:xfrm>
          <a:prstGeom prst="rect">
            <a:avLst/>
          </a:prstGeom>
        </p:spPr>
      </p:pic>
      <p:pic>
        <p:nvPicPr>
          <p:cNvPr id="81" name="Graphic 80" descr="Programmer female with solid fill">
            <a:extLst>
              <a:ext uri="{FF2B5EF4-FFF2-40B4-BE49-F238E27FC236}">
                <a16:creationId xmlns:a16="http://schemas.microsoft.com/office/drawing/2014/main" id="{21382A49-5640-E738-44BC-39A067FB92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46793" y="1300645"/>
            <a:ext cx="644016" cy="644016"/>
          </a:xfrm>
          <a:prstGeom prst="rect">
            <a:avLst/>
          </a:prstGeom>
        </p:spPr>
      </p:pic>
      <p:pic>
        <p:nvPicPr>
          <p:cNvPr id="83" name="Graphic 82" descr="Programmer male with solid fill">
            <a:extLst>
              <a:ext uri="{FF2B5EF4-FFF2-40B4-BE49-F238E27FC236}">
                <a16:creationId xmlns:a16="http://schemas.microsoft.com/office/drawing/2014/main" id="{2927E200-6152-8A5A-AE36-D76EBECB11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99911" y="1366912"/>
            <a:ext cx="451263" cy="451263"/>
          </a:xfrm>
          <a:prstGeom prst="rect">
            <a:avLst/>
          </a:prstGeom>
        </p:spPr>
      </p:pic>
      <p:pic>
        <p:nvPicPr>
          <p:cNvPr id="84" name="Graphic 83" descr="Programmer male with solid fill">
            <a:extLst>
              <a:ext uri="{FF2B5EF4-FFF2-40B4-BE49-F238E27FC236}">
                <a16:creationId xmlns:a16="http://schemas.microsoft.com/office/drawing/2014/main" id="{5693CEB4-B5FC-C331-E7EB-C930C666F8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4277" y="1377838"/>
            <a:ext cx="451263" cy="451263"/>
          </a:xfrm>
          <a:prstGeom prst="rect">
            <a:avLst/>
          </a:prstGeom>
        </p:spPr>
      </p:pic>
      <p:pic>
        <p:nvPicPr>
          <p:cNvPr id="86" name="Graphic 85" descr="Badge Tm outline">
            <a:extLst>
              <a:ext uri="{FF2B5EF4-FFF2-40B4-BE49-F238E27FC236}">
                <a16:creationId xmlns:a16="http://schemas.microsoft.com/office/drawing/2014/main" id="{48D4F7B3-EF88-7226-0056-A4D43F967A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02512" y="1334148"/>
            <a:ext cx="545955" cy="545955"/>
          </a:xfrm>
          <a:prstGeom prst="rect">
            <a:avLst/>
          </a:prstGeom>
        </p:spPr>
      </p:pic>
      <p:sp>
        <p:nvSpPr>
          <p:cNvPr id="89" name="Striped Right Arrow 88">
            <a:extLst>
              <a:ext uri="{FF2B5EF4-FFF2-40B4-BE49-F238E27FC236}">
                <a16:creationId xmlns:a16="http://schemas.microsoft.com/office/drawing/2014/main" id="{F56B3A78-84E0-3EBC-4A93-FBC5CB4C0BD1}"/>
              </a:ext>
            </a:extLst>
          </p:cNvPr>
          <p:cNvSpPr/>
          <p:nvPr/>
        </p:nvSpPr>
        <p:spPr>
          <a:xfrm>
            <a:off x="4807987" y="4741436"/>
            <a:ext cx="4754069" cy="832016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Shipped &amp; Deployed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7DF-5A17-04DA-7686-6FD369D4E057}"/>
              </a:ext>
            </a:extLst>
          </p:cNvPr>
          <p:cNvSpPr txBox="1"/>
          <p:nvPr/>
        </p:nvSpPr>
        <p:spPr>
          <a:xfrm>
            <a:off x="560357" y="1931285"/>
            <a:ext cx="1510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b="1" dirty="0"/>
              <a:t>Manufacturer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B1721-F17F-7588-089C-F6BD51756DBF}"/>
              </a:ext>
            </a:extLst>
          </p:cNvPr>
          <p:cNvSpPr txBox="1"/>
          <p:nvPr/>
        </p:nvSpPr>
        <p:spPr>
          <a:xfrm>
            <a:off x="3261648" y="1955728"/>
            <a:ext cx="1057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b="1" dirty="0"/>
              <a:t>Vendor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97982-8E73-A6D9-B509-E8CE5CCD0884}"/>
              </a:ext>
            </a:extLst>
          </p:cNvPr>
          <p:cNvSpPr txBox="1"/>
          <p:nvPr/>
        </p:nvSpPr>
        <p:spPr>
          <a:xfrm>
            <a:off x="5876918" y="197151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</a:t>
            </a:r>
            <a:r>
              <a:rPr lang="en-CH" sz="1200" b="1" dirty="0"/>
              <a:t>roduct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0F361-3282-EBFD-3BE6-E6B70E96CE0B}"/>
              </a:ext>
            </a:extLst>
          </p:cNvPr>
          <p:cNvSpPr txBox="1"/>
          <p:nvPr/>
        </p:nvSpPr>
        <p:spPr>
          <a:xfrm>
            <a:off x="448235" y="242047"/>
            <a:ext cx="3438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rgbClr val="0070C0"/>
                </a:solidFill>
              </a:rPr>
              <a:t>Android’s Supply Chain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B77B8-501A-8C48-42AC-0A1B967595EF}"/>
              </a:ext>
            </a:extLst>
          </p:cNvPr>
          <p:cNvSpPr txBox="1"/>
          <p:nvPr/>
        </p:nvSpPr>
        <p:spPr>
          <a:xfrm>
            <a:off x="9361787" y="889474"/>
            <a:ext cx="118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Suppliers</a:t>
            </a:r>
          </a:p>
        </p:txBody>
      </p:sp>
      <p:pic>
        <p:nvPicPr>
          <p:cNvPr id="20" name="Graphic 19" descr="Selfie outline">
            <a:extLst>
              <a:ext uri="{FF2B5EF4-FFF2-40B4-BE49-F238E27FC236}">
                <a16:creationId xmlns:a16="http://schemas.microsoft.com/office/drawing/2014/main" id="{E13A8552-DE80-07A7-9FED-2F2958C8A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22211" y="4503927"/>
            <a:ext cx="1376290" cy="1376290"/>
          </a:xfrm>
          <a:prstGeom prst="rect">
            <a:avLst/>
          </a:prstGeom>
        </p:spPr>
      </p:pic>
      <p:pic>
        <p:nvPicPr>
          <p:cNvPr id="23" name="Gráfico 32" descr="Processor">
            <a:extLst>
              <a:ext uri="{FF2B5EF4-FFF2-40B4-BE49-F238E27FC236}">
                <a16:creationId xmlns:a16="http://schemas.microsoft.com/office/drawing/2014/main" id="{E665C7EB-11D5-6E4D-91E3-F458FF516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01804" y="1346001"/>
            <a:ext cx="596406" cy="596406"/>
          </a:xfrm>
          <a:prstGeom prst="rect">
            <a:avLst/>
          </a:prstGeom>
        </p:spPr>
      </p:pic>
      <p:pic>
        <p:nvPicPr>
          <p:cNvPr id="25" name="Graphic 24" descr="Internet Of Things outline">
            <a:extLst>
              <a:ext uri="{FF2B5EF4-FFF2-40B4-BE49-F238E27FC236}">
                <a16:creationId xmlns:a16="http://schemas.microsoft.com/office/drawing/2014/main" id="{4D0467CA-DD26-5FFE-EAD1-BA0E5F2D60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91772" y="2567024"/>
            <a:ext cx="914400" cy="914400"/>
          </a:xfrm>
          <a:prstGeom prst="rect">
            <a:avLst/>
          </a:prstGeom>
        </p:spPr>
      </p:pic>
      <p:pic>
        <p:nvPicPr>
          <p:cNvPr id="34" name="Graphic 33" descr="Box outline">
            <a:extLst>
              <a:ext uri="{FF2B5EF4-FFF2-40B4-BE49-F238E27FC236}">
                <a16:creationId xmlns:a16="http://schemas.microsoft.com/office/drawing/2014/main" id="{262FBEE1-16ED-6A08-9F41-EFD1F97BC4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87635" y="2369070"/>
            <a:ext cx="508000" cy="508000"/>
          </a:xfrm>
          <a:prstGeom prst="rect">
            <a:avLst/>
          </a:prstGeom>
        </p:spPr>
      </p:pic>
      <p:pic>
        <p:nvPicPr>
          <p:cNvPr id="36" name="Graphic 35" descr="Box outline">
            <a:extLst>
              <a:ext uri="{FF2B5EF4-FFF2-40B4-BE49-F238E27FC236}">
                <a16:creationId xmlns:a16="http://schemas.microsoft.com/office/drawing/2014/main" id="{928043C6-77C5-C011-EC52-6682A63D1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38310" y="2783674"/>
            <a:ext cx="508000" cy="508000"/>
          </a:xfrm>
          <a:prstGeom prst="rect">
            <a:avLst/>
          </a:prstGeom>
        </p:spPr>
      </p:pic>
      <p:pic>
        <p:nvPicPr>
          <p:cNvPr id="38" name="Graphic 37" descr="Box outline">
            <a:extLst>
              <a:ext uri="{FF2B5EF4-FFF2-40B4-BE49-F238E27FC236}">
                <a16:creationId xmlns:a16="http://schemas.microsoft.com/office/drawing/2014/main" id="{449D405A-708C-F8D1-2E19-020A49AB6D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2056" y="2605140"/>
            <a:ext cx="508000" cy="508000"/>
          </a:xfrm>
          <a:prstGeom prst="rect">
            <a:avLst/>
          </a:prstGeom>
        </p:spPr>
      </p:pic>
      <p:pic>
        <p:nvPicPr>
          <p:cNvPr id="40" name="Graphic 39" descr="Box outline">
            <a:extLst>
              <a:ext uri="{FF2B5EF4-FFF2-40B4-BE49-F238E27FC236}">
                <a16:creationId xmlns:a16="http://schemas.microsoft.com/office/drawing/2014/main" id="{9809D14E-0E33-0333-3224-67C782B211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9338" y="3005059"/>
            <a:ext cx="508000" cy="508000"/>
          </a:xfrm>
          <a:prstGeom prst="rect">
            <a:avLst/>
          </a:prstGeom>
        </p:spPr>
      </p:pic>
      <p:pic>
        <p:nvPicPr>
          <p:cNvPr id="42" name="Graphic 41" descr="Box outline">
            <a:extLst>
              <a:ext uri="{FF2B5EF4-FFF2-40B4-BE49-F238E27FC236}">
                <a16:creationId xmlns:a16="http://schemas.microsoft.com/office/drawing/2014/main" id="{E8254313-72AB-1A60-299A-DCDB9F8F89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49636" y="3220803"/>
            <a:ext cx="508000" cy="508000"/>
          </a:xfrm>
          <a:prstGeom prst="rect">
            <a:avLst/>
          </a:prstGeom>
        </p:spPr>
      </p:pic>
      <p:pic>
        <p:nvPicPr>
          <p:cNvPr id="43" name="Bild 104" descr="Handshake">
            <a:extLst>
              <a:ext uri="{FF2B5EF4-FFF2-40B4-BE49-F238E27FC236}">
                <a16:creationId xmlns:a16="http://schemas.microsoft.com/office/drawing/2014/main" id="{C8CAB821-D294-F8C8-A2D5-C66128EFD2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32983" y="742295"/>
            <a:ext cx="596406" cy="596406"/>
          </a:xfrm>
          <a:prstGeom prst="rect">
            <a:avLst/>
          </a:prstGeom>
        </p:spPr>
      </p:pic>
      <p:pic>
        <p:nvPicPr>
          <p:cNvPr id="44" name="Bild 104" descr="Handshake">
            <a:extLst>
              <a:ext uri="{FF2B5EF4-FFF2-40B4-BE49-F238E27FC236}">
                <a16:creationId xmlns:a16="http://schemas.microsoft.com/office/drawing/2014/main" id="{5B013CD4-1887-C0E4-BD23-C4171E2DCB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84232" y="770506"/>
            <a:ext cx="596406" cy="596406"/>
          </a:xfrm>
          <a:prstGeom prst="rect">
            <a:avLst/>
          </a:prstGeom>
        </p:spPr>
      </p:pic>
      <p:pic>
        <p:nvPicPr>
          <p:cNvPr id="46" name="Graphic 38" descr="Factory">
            <a:extLst>
              <a:ext uri="{FF2B5EF4-FFF2-40B4-BE49-F238E27FC236}">
                <a16:creationId xmlns:a16="http://schemas.microsoft.com/office/drawing/2014/main" id="{6F5DF55C-4714-0994-B487-96923081070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0165" y="1158423"/>
            <a:ext cx="817668" cy="817668"/>
          </a:xfrm>
          <a:prstGeom prst="rect">
            <a:avLst/>
          </a:prstGeom>
        </p:spPr>
      </p:pic>
      <p:pic>
        <p:nvPicPr>
          <p:cNvPr id="53" name="Graphic 52" descr="Smart Phone with solid fill">
            <a:extLst>
              <a:ext uri="{FF2B5EF4-FFF2-40B4-BE49-F238E27FC236}">
                <a16:creationId xmlns:a16="http://schemas.microsoft.com/office/drawing/2014/main" id="{6B30AB70-0729-A2EB-F0D8-5FEE8CA8D4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80923" y="1287867"/>
            <a:ext cx="638518" cy="638518"/>
          </a:xfrm>
          <a:prstGeom prst="rect">
            <a:avLst/>
          </a:prstGeom>
        </p:spPr>
      </p:pic>
      <p:pic>
        <p:nvPicPr>
          <p:cNvPr id="59" name="Graphic 58" descr="City outline">
            <a:extLst>
              <a:ext uri="{FF2B5EF4-FFF2-40B4-BE49-F238E27FC236}">
                <a16:creationId xmlns:a16="http://schemas.microsoft.com/office/drawing/2014/main" id="{9C79A033-F58A-E6CF-4515-77991B0EDF1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49225" y="1190376"/>
            <a:ext cx="899970" cy="89997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2FDAD12-34E1-C9E8-9CB1-6EFCB8D74100}"/>
              </a:ext>
            </a:extLst>
          </p:cNvPr>
          <p:cNvSpPr txBox="1"/>
          <p:nvPr/>
        </p:nvSpPr>
        <p:spPr>
          <a:xfrm>
            <a:off x="9199369" y="2007635"/>
            <a:ext cx="174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/>
              <a:t>Software and Services</a:t>
            </a:r>
            <a:endParaRPr lang="en-CH" sz="1200" b="1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3A28036-8592-917B-55EF-CB8209BC35B3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4319117" y="2094228"/>
            <a:ext cx="4633217" cy="983849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DC9324-A5A1-A834-1690-D610D72B257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6991326" y="2110011"/>
            <a:ext cx="1961008" cy="77021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4511EB4-CBFF-81BC-4B8A-425AF490C2F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2071220" y="2069785"/>
            <a:ext cx="6548269" cy="1358237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FB1B63-7729-B3AF-D6B5-8AA3B6A28F59}"/>
              </a:ext>
            </a:extLst>
          </p:cNvPr>
          <p:cNvSpPr txBox="1"/>
          <p:nvPr/>
        </p:nvSpPr>
        <p:spPr>
          <a:xfrm>
            <a:off x="9622421" y="5955105"/>
            <a:ext cx="16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Android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F557C-C015-D463-1A11-ABCA3DE8D0D8}"/>
              </a:ext>
            </a:extLst>
          </p:cNvPr>
          <p:cNvSpPr txBox="1"/>
          <p:nvPr/>
        </p:nvSpPr>
        <p:spPr>
          <a:xfrm>
            <a:off x="9099193" y="3746629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Software </a:t>
            </a:r>
          </a:p>
          <a:p>
            <a:r>
              <a:rPr lang="en-CH" sz="1000" dirty="0"/>
              <a:t>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CFE6B-668A-5CC1-2035-C17C977840AE}"/>
              </a:ext>
            </a:extLst>
          </p:cNvPr>
          <p:cNvSpPr txBox="1"/>
          <p:nvPr/>
        </p:nvSpPr>
        <p:spPr>
          <a:xfrm>
            <a:off x="10399911" y="3489591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10631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0.01297 L 0.16419 0.2891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1379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694 L 0.26615 0.252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122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208 L 0.16797 0.3398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68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741 L 0.16875 0.3932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192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-0.01203 L 0.17409 0.2796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1458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87 0.04606 L 0.09975 0.29444 " pathEditMode="fixed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277 L -0.06172 0.2039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100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1204 L -0.07344 0.2099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988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257 L -0.02539 0.277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1516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2 -0.03611 L -0.02669 0.2599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1479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0.00902 L -0.075 0.1562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8333 L -0.15912 0.30903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1960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05486 L -0.22864 0.3210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879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4 -0.10741 L -0.21263 0.1009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48" y="10417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-0.14466 0.3465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1729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0672 L -0.31315 0.2712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43" y="1388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1713 L -0.22136 0.2814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1493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24 L -0.25234 0.26436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1338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-0.01135 L -0.29531 0.4291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2201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972 L -0.24427 0.287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1486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879 L -0.33191 0.2645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89" grpId="0" animBg="1"/>
      <p:bldP spid="3" grpId="0"/>
      <p:bldP spid="7" grpId="0"/>
      <p:bldP spid="8" grpId="0"/>
      <p:bldP spid="13" grpId="0"/>
      <p:bldP spid="13" grpId="1"/>
      <p:bldP spid="65" grpId="0"/>
      <p:bldP spid="2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8E124-72EE-D614-10C1-4EEC0F46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CBA64-D83F-9261-0ABF-0D345B25FBBD}"/>
              </a:ext>
            </a:extLst>
          </p:cNvPr>
          <p:cNvSpPr/>
          <p:nvPr/>
        </p:nvSpPr>
        <p:spPr>
          <a:xfrm>
            <a:off x="0" y="1037372"/>
            <a:ext cx="12192000" cy="5820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A8ADB-6C6A-8A66-00BC-0591E5C7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3A73-D40E-F54E-BEA0-AE093FD15055}" type="slidenum">
              <a:rPr lang="en-CH" smtClean="0"/>
              <a:t>8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6DF048-2333-B2C3-96E3-FA364DCD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43" y="3154845"/>
            <a:ext cx="10515600" cy="1325563"/>
          </a:xfrm>
        </p:spPr>
        <p:txBody>
          <a:bodyPr>
            <a:noAutofit/>
          </a:bodyPr>
          <a:lstStyle/>
          <a:p>
            <a:r>
              <a:rPr lang="en-CH" sz="4000" b="1" dirty="0">
                <a:solidFill>
                  <a:schemeClr val="bg1"/>
                </a:solidFill>
              </a:rPr>
              <a:t>Why are these apps interesting?</a:t>
            </a:r>
          </a:p>
        </p:txBody>
      </p:sp>
      <p:pic>
        <p:nvPicPr>
          <p:cNvPr id="2" name="Picture 8" descr="CLAIRE - Confederation of Laboratories for Artificial Intelligence ...">
            <a:extLst>
              <a:ext uri="{FF2B5EF4-FFF2-40B4-BE49-F238E27FC236}">
                <a16:creationId xmlns:a16="http://schemas.microsoft.com/office/drawing/2014/main" id="{F793DE08-417E-3198-4CDB-DB0C5D2C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5" y="101750"/>
            <a:ext cx="1982225" cy="7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666079CD-55FC-CC9C-FDBF-52757283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" y="154523"/>
            <a:ext cx="206679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4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AEAD-3C8F-0E1F-2B82-25F54EC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29" y="39367"/>
            <a:ext cx="10515600" cy="1325563"/>
          </a:xfrm>
        </p:spPr>
        <p:txBody>
          <a:bodyPr>
            <a:normAutofit/>
          </a:bodyPr>
          <a:lstStyle/>
          <a:p>
            <a:r>
              <a:rPr lang="en-CH" sz="3200" b="1" dirty="0">
                <a:solidFill>
                  <a:srgbClr val="0070C0"/>
                </a:solidFill>
              </a:rPr>
              <a:t>Android Verified Boot (simplified)</a:t>
            </a:r>
          </a:p>
        </p:txBody>
      </p:sp>
      <p:pic>
        <p:nvPicPr>
          <p:cNvPr id="5" name="Graphic 4" descr="Tree With Roots outline">
            <a:extLst>
              <a:ext uri="{FF2B5EF4-FFF2-40B4-BE49-F238E27FC236}">
                <a16:creationId xmlns:a16="http://schemas.microsoft.com/office/drawing/2014/main" id="{2125A2AF-4F07-8C99-420A-FE37492AE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2" y="181891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07627-57EF-7045-DE85-9F964565249D}"/>
              </a:ext>
            </a:extLst>
          </p:cNvPr>
          <p:cNvSpPr txBox="1"/>
          <p:nvPr/>
        </p:nvSpPr>
        <p:spPr>
          <a:xfrm>
            <a:off x="442826" y="1195280"/>
            <a:ext cx="15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Hardware </a:t>
            </a:r>
          </a:p>
          <a:p>
            <a:pPr algn="ctr"/>
            <a:r>
              <a:rPr lang="en-CH" b="1" dirty="0"/>
              <a:t>Root of Trust</a:t>
            </a:r>
          </a:p>
        </p:txBody>
      </p:sp>
      <p:pic>
        <p:nvPicPr>
          <p:cNvPr id="8" name="Graphic 7" descr="Processor outline">
            <a:extLst>
              <a:ext uri="{FF2B5EF4-FFF2-40B4-BE49-F238E27FC236}">
                <a16:creationId xmlns:a16="http://schemas.microsoft.com/office/drawing/2014/main" id="{D092EAE1-30ED-42A1-0C75-EDEAB9CF7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683" y="30165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433F3-3AB1-8399-7D21-550D7F93012B}"/>
              </a:ext>
            </a:extLst>
          </p:cNvPr>
          <p:cNvSpPr txBox="1"/>
          <p:nvPr/>
        </p:nvSpPr>
        <p:spPr>
          <a:xfrm>
            <a:off x="430795" y="2859868"/>
            <a:ext cx="1518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b="1" dirty="0"/>
              <a:t>Crypto Chip (SE / TEE)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B9535-CAA2-579C-78F1-D928E9C0E1FB}"/>
              </a:ext>
            </a:extLst>
          </p:cNvPr>
          <p:cNvSpPr txBox="1"/>
          <p:nvPr/>
        </p:nvSpPr>
        <p:spPr>
          <a:xfrm>
            <a:off x="380720" y="4492235"/>
            <a:ext cx="4023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“Unchangable” (on chip):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Bootloader key (asymmetric)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Device unique key (symmetric)</a:t>
            </a:r>
          </a:p>
          <a:p>
            <a:endParaRPr lang="en-CH" dirty="0"/>
          </a:p>
          <a:p>
            <a:r>
              <a:rPr lang="en-CH" dirty="0"/>
              <a:t>Programmable: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Android Root of Trust (asymmetric)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FD7B6-DB61-E068-89E9-21A2989E90BE}"/>
              </a:ext>
            </a:extLst>
          </p:cNvPr>
          <p:cNvSpPr txBox="1"/>
          <p:nvPr/>
        </p:nvSpPr>
        <p:spPr>
          <a:xfrm>
            <a:off x="2903892" y="1136259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Bootloaders </a:t>
            </a:r>
          </a:p>
          <a:p>
            <a:pPr algn="ctr"/>
            <a:r>
              <a:rPr lang="en-CH" b="1" dirty="0"/>
              <a:t>(ROM + Flash)</a:t>
            </a:r>
          </a:p>
        </p:txBody>
      </p:sp>
      <p:pic>
        <p:nvPicPr>
          <p:cNvPr id="17" name="Graphic 16" descr="Tick with solid fill">
            <a:extLst>
              <a:ext uri="{FF2B5EF4-FFF2-40B4-BE49-F238E27FC236}">
                <a16:creationId xmlns:a16="http://schemas.microsoft.com/office/drawing/2014/main" id="{280FAE3C-9EA5-4E39-0AC5-67A9BF79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5333" y="2630334"/>
            <a:ext cx="257497" cy="257497"/>
          </a:xfrm>
          <a:prstGeom prst="rect">
            <a:avLst/>
          </a:prstGeom>
        </p:spPr>
      </p:pic>
      <p:pic>
        <p:nvPicPr>
          <p:cNvPr id="21" name="Graphic 20" descr="Binary with solid fill">
            <a:extLst>
              <a:ext uri="{FF2B5EF4-FFF2-40B4-BE49-F238E27FC236}">
                <a16:creationId xmlns:a16="http://schemas.microsoft.com/office/drawing/2014/main" id="{430ADF1D-588D-9B86-347E-8AD48221F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3016" y="1815071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AEA20B-8325-7C11-9A0F-86D0E5D710D1}"/>
              </a:ext>
            </a:extLst>
          </p:cNvPr>
          <p:cNvSpPr txBox="1"/>
          <p:nvPr/>
        </p:nvSpPr>
        <p:spPr>
          <a:xfrm>
            <a:off x="2469541" y="3149884"/>
            <a:ext cx="314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R</a:t>
            </a:r>
            <a:r>
              <a:rPr lang="en-GB" sz="1200" dirty="0"/>
              <a:t>OM part v</a:t>
            </a:r>
            <a:r>
              <a:rPr lang="en-CH" sz="1200" dirty="0"/>
              <a:t>erifies flash bootloader (updates) </a:t>
            </a:r>
          </a:p>
          <a:p>
            <a:r>
              <a:rPr lang="en-CH" sz="1200" dirty="0"/>
              <a:t>Flash part verifies kernel</a:t>
            </a:r>
          </a:p>
          <a:p>
            <a:r>
              <a:rPr lang="en-CH" sz="1200" dirty="0"/>
              <a:t>Verification with the “Bootloader key”</a:t>
            </a:r>
          </a:p>
        </p:txBody>
      </p:sp>
      <p:pic>
        <p:nvPicPr>
          <p:cNvPr id="26" name="Graphic 25" descr="Badge Unfollow outline">
            <a:extLst>
              <a:ext uri="{FF2B5EF4-FFF2-40B4-BE49-F238E27FC236}">
                <a16:creationId xmlns:a16="http://schemas.microsoft.com/office/drawing/2014/main" id="{890369B8-FE28-210E-49A8-CFD3671EE4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5333" y="2859906"/>
            <a:ext cx="257497" cy="257497"/>
          </a:xfrm>
          <a:prstGeom prst="rect">
            <a:avLst/>
          </a:prstGeom>
        </p:spPr>
      </p:pic>
      <p:pic>
        <p:nvPicPr>
          <p:cNvPr id="28" name="Graphic 27" descr="Bank check with solid fill">
            <a:extLst>
              <a:ext uri="{FF2B5EF4-FFF2-40B4-BE49-F238E27FC236}">
                <a16:creationId xmlns:a16="http://schemas.microsoft.com/office/drawing/2014/main" id="{30B58229-D094-2927-6FB2-2945146BE0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22057" y="2471747"/>
            <a:ext cx="776318" cy="7763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665CC6A-8263-2147-231C-B510D47EC247}"/>
              </a:ext>
            </a:extLst>
          </p:cNvPr>
          <p:cNvSpPr/>
          <p:nvPr/>
        </p:nvSpPr>
        <p:spPr>
          <a:xfrm>
            <a:off x="9327695" y="1451950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6B16A1-651D-F4F7-5A5D-FFFDFC98B4BE}"/>
              </a:ext>
            </a:extLst>
          </p:cNvPr>
          <p:cNvSpPr/>
          <p:nvPr/>
        </p:nvSpPr>
        <p:spPr>
          <a:xfrm>
            <a:off x="9323613" y="1928462"/>
            <a:ext cx="2359479" cy="209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Partition Signature (Merkle Tree)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368DE9-918D-7FB1-3240-2591C2863D3D}"/>
              </a:ext>
            </a:extLst>
          </p:cNvPr>
          <p:cNvSpPr/>
          <p:nvPr/>
        </p:nvSpPr>
        <p:spPr>
          <a:xfrm>
            <a:off x="9327695" y="2149271"/>
            <a:ext cx="2359478" cy="4750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4C98A-070B-7BB6-AAC7-E7AC4E20410F}"/>
              </a:ext>
            </a:extLst>
          </p:cNvPr>
          <p:cNvSpPr/>
          <p:nvPr/>
        </p:nvSpPr>
        <p:spPr>
          <a:xfrm>
            <a:off x="9327695" y="2632000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Vendor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73014F-38ED-D515-026C-A3839766E937}"/>
              </a:ext>
            </a:extLst>
          </p:cNvPr>
          <p:cNvSpPr/>
          <p:nvPr/>
        </p:nvSpPr>
        <p:spPr>
          <a:xfrm>
            <a:off x="9323613" y="3108512"/>
            <a:ext cx="2359479" cy="209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Partition Signature (Merkle Tree)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974AC1-555B-44B6-726D-EF3168A22C4C}"/>
              </a:ext>
            </a:extLst>
          </p:cNvPr>
          <p:cNvSpPr/>
          <p:nvPr/>
        </p:nvSpPr>
        <p:spPr>
          <a:xfrm>
            <a:off x="9327695" y="3321157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D1073-9581-C0B5-B891-FD347E438EF2}"/>
              </a:ext>
            </a:extLst>
          </p:cNvPr>
          <p:cNvSpPr/>
          <p:nvPr/>
        </p:nvSpPr>
        <p:spPr>
          <a:xfrm>
            <a:off x="9323613" y="3797669"/>
            <a:ext cx="2359479" cy="209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Partition Signature (Merkle Tree)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833454-6759-154B-5B2E-045127D64AA2}"/>
              </a:ext>
            </a:extLst>
          </p:cNvPr>
          <p:cNvSpPr/>
          <p:nvPr/>
        </p:nvSpPr>
        <p:spPr>
          <a:xfrm>
            <a:off x="9323614" y="4002150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68492A-5DD9-674F-E387-8AA04C1E4022}"/>
              </a:ext>
            </a:extLst>
          </p:cNvPr>
          <p:cNvSpPr/>
          <p:nvPr/>
        </p:nvSpPr>
        <p:spPr>
          <a:xfrm>
            <a:off x="9319532" y="4478662"/>
            <a:ext cx="2359479" cy="209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Partition Signature (Merkle Tree)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3ABCBC-EDAD-D4FA-F72F-A82FEFEB6E92}"/>
              </a:ext>
            </a:extLst>
          </p:cNvPr>
          <p:cNvSpPr/>
          <p:nvPr/>
        </p:nvSpPr>
        <p:spPr>
          <a:xfrm>
            <a:off x="6102464" y="2859906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VBMeta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8002F6-A169-2CF3-CBAF-8FF94EDF1B89}"/>
              </a:ext>
            </a:extLst>
          </p:cNvPr>
          <p:cNvSpPr/>
          <p:nvPr/>
        </p:nvSpPr>
        <p:spPr>
          <a:xfrm>
            <a:off x="6098382" y="1798304"/>
            <a:ext cx="2359478" cy="4750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FCFA9-527A-ED1A-CE7A-B1E8F8D1A1C3}"/>
              </a:ext>
            </a:extLst>
          </p:cNvPr>
          <p:cNvSpPr/>
          <p:nvPr/>
        </p:nvSpPr>
        <p:spPr>
          <a:xfrm>
            <a:off x="6102464" y="2274816"/>
            <a:ext cx="2359479" cy="209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Partition Signature (Merkle Tree)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61C26-8B4A-CF38-B862-583EA6B1B69C}"/>
              </a:ext>
            </a:extLst>
          </p:cNvPr>
          <p:cNvSpPr txBox="1"/>
          <p:nvPr/>
        </p:nvSpPr>
        <p:spPr>
          <a:xfrm>
            <a:off x="6095699" y="1187440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Linux Kernel</a:t>
            </a:r>
          </a:p>
        </p:txBody>
      </p:sp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0AACE531-0CAD-AD2C-E483-6C1761B4B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9111" y="2226869"/>
            <a:ext cx="257497" cy="257497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07DB602-4861-9AA9-0C58-CF8149B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0262" y="1872620"/>
            <a:ext cx="257497" cy="257497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3EE63D1B-FAE0-72BE-FE49-E0422EB05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4084" y="3053857"/>
            <a:ext cx="257497" cy="257497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60601258-391C-4345-155A-0D8A5A70D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0260" y="3721005"/>
            <a:ext cx="257497" cy="257497"/>
          </a:xfrm>
          <a:prstGeom prst="rect">
            <a:avLst/>
          </a:prstGeom>
        </p:spPr>
      </p:pic>
      <p:pic>
        <p:nvPicPr>
          <p:cNvPr id="56" name="Graphic 55" descr="Tick with solid fill">
            <a:extLst>
              <a:ext uri="{FF2B5EF4-FFF2-40B4-BE49-F238E27FC236}">
                <a16:creationId xmlns:a16="http://schemas.microsoft.com/office/drawing/2014/main" id="{A49245FB-D5CC-05C2-5AAD-3266D32D4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0259" y="4421892"/>
            <a:ext cx="257497" cy="25749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3A02738-32B5-C4BB-A65A-5D0CC0C430D9}"/>
              </a:ext>
            </a:extLst>
          </p:cNvPr>
          <p:cNvSpPr txBox="1"/>
          <p:nvPr/>
        </p:nvSpPr>
        <p:spPr>
          <a:xfrm>
            <a:off x="5967152" y="3423002"/>
            <a:ext cx="30011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VBMeta includes the cryptographic meta-data </a:t>
            </a:r>
          </a:p>
          <a:p>
            <a:r>
              <a:rPr lang="en-CH" sz="1100" dirty="0"/>
              <a:t>(public keys) from different sources </a:t>
            </a:r>
          </a:p>
          <a:p>
            <a:r>
              <a:rPr lang="en-CH" sz="1100" dirty="0"/>
              <a:t>(Vendors, ODM, 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D3908-DF41-2233-4736-9A1942BD3149}"/>
              </a:ext>
            </a:extLst>
          </p:cNvPr>
          <p:cNvSpPr txBox="1"/>
          <p:nvPr/>
        </p:nvSpPr>
        <p:spPr>
          <a:xfrm>
            <a:off x="5884229" y="5144023"/>
            <a:ext cx="4564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DM-Verity only works for read-only partitions</a:t>
            </a:r>
          </a:p>
          <a:p>
            <a:r>
              <a:rPr lang="en-CH" dirty="0"/>
              <a:t>Verification is done before mount and during</a:t>
            </a:r>
          </a:p>
          <a:p>
            <a:r>
              <a:rPr lang="en-CH" dirty="0"/>
              <a:t>FS-verity for specific files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172D-6150-5736-006C-5F2BB94BD5AF}"/>
              </a:ext>
            </a:extLst>
          </p:cNvPr>
          <p:cNvSpPr txBox="1"/>
          <p:nvPr/>
        </p:nvSpPr>
        <p:spPr>
          <a:xfrm>
            <a:off x="9311354" y="1021840"/>
            <a:ext cx="197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Device partitions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DC098-FCE8-660D-3E57-52A828493196}"/>
              </a:ext>
            </a:extLst>
          </p:cNvPr>
          <p:cNvSpPr txBox="1"/>
          <p:nvPr/>
        </p:nvSpPr>
        <p:spPr>
          <a:xfrm>
            <a:off x="10797529" y="238680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 + 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C7CEE-7364-DC9B-B92D-4B98D6B0A601}"/>
              </a:ext>
            </a:extLst>
          </p:cNvPr>
          <p:cNvSpPr txBox="1"/>
          <p:nvPr/>
        </p:nvSpPr>
        <p:spPr>
          <a:xfrm>
            <a:off x="11218186" y="170375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7F1D5-EBD8-7BFD-DDC5-76C61E9A2DFD}"/>
              </a:ext>
            </a:extLst>
          </p:cNvPr>
          <p:cNvSpPr txBox="1"/>
          <p:nvPr/>
        </p:nvSpPr>
        <p:spPr>
          <a:xfrm>
            <a:off x="11240134" y="2848802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D0AC8-0004-FCD2-A321-D0852BD9E433}"/>
              </a:ext>
            </a:extLst>
          </p:cNvPr>
          <p:cNvSpPr txBox="1"/>
          <p:nvPr/>
        </p:nvSpPr>
        <p:spPr>
          <a:xfrm>
            <a:off x="11258990" y="3547615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B8FAF-6FC5-7BBB-2D9B-D87DE6A23BF0}"/>
              </a:ext>
            </a:extLst>
          </p:cNvPr>
          <p:cNvSpPr txBox="1"/>
          <p:nvPr/>
        </p:nvSpPr>
        <p:spPr>
          <a:xfrm>
            <a:off x="11240134" y="4248390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414268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22" grpId="0"/>
      <p:bldP spid="30" grpId="0" animBg="1"/>
      <p:bldP spid="32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/>
      <p:bldP spid="57" grpId="0"/>
      <p:bldP spid="59" grpId="0"/>
      <p:bldP spid="4" grpId="0"/>
      <p:bldP spid="7" grpId="0"/>
      <p:bldP spid="10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2760</Words>
  <Application>Microsoft Macintosh PowerPoint</Application>
  <PresentationFormat>Widescreen</PresentationFormat>
  <Paragraphs>618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-apple-system</vt:lpstr>
      <vt:lpstr>Aptos</vt:lpstr>
      <vt:lpstr>Aptos Display</vt:lpstr>
      <vt:lpstr>Arial</vt:lpstr>
      <vt:lpstr>Arial</vt:lpstr>
      <vt:lpstr>Calibri</vt:lpstr>
      <vt:lpstr>Courier New</vt:lpstr>
      <vt:lpstr>Georgia</vt:lpstr>
      <vt:lpstr>Graphik Meetup</vt:lpstr>
      <vt:lpstr>SophosSansLight</vt:lpstr>
      <vt:lpstr>Times New Roman</vt:lpstr>
      <vt:lpstr>Office Theme</vt:lpstr>
      <vt:lpstr>Uninstallable by Design  The Role of Pre-installed Apps in Android’s Security Landscape</vt:lpstr>
      <vt:lpstr>Content </vt:lpstr>
      <vt:lpstr>Who am I</vt:lpstr>
      <vt:lpstr>What are pre-installed apps?</vt:lpstr>
      <vt:lpstr>Different Types of Apps</vt:lpstr>
      <vt:lpstr>Different Types of Apps</vt:lpstr>
      <vt:lpstr>PowerPoint Presentation</vt:lpstr>
      <vt:lpstr>Why are these apps interesting?</vt:lpstr>
      <vt:lpstr>Android Verified Boot (simplified)</vt:lpstr>
      <vt:lpstr>Locating The Apps</vt:lpstr>
      <vt:lpstr>Why are partitions read-only anyways?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Pre-Installed Nightmares?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Motivation</vt:lpstr>
      <vt:lpstr>Plan for the Case Study</vt:lpstr>
      <vt:lpstr>Getting The Sample Data</vt:lpstr>
      <vt:lpstr>Where to find the data?</vt:lpstr>
      <vt:lpstr>Where to find the data?</vt:lpstr>
      <vt:lpstr>Where to Firmware Samples?</vt:lpstr>
      <vt:lpstr>Crawling For Firmware</vt:lpstr>
      <vt:lpstr>Let’s Get Research Data</vt:lpstr>
      <vt:lpstr>A Word on File Formats</vt:lpstr>
      <vt:lpstr>Developing an Extraction Routine</vt:lpstr>
      <vt:lpstr>Digging Into The Data</vt:lpstr>
      <vt:lpstr>Developing FirmwareDroid (FMD): The Pipeline</vt:lpstr>
      <vt:lpstr>Case Study: 2021</vt:lpstr>
      <vt:lpstr>PowerPoint Presentation</vt:lpstr>
      <vt:lpstr>PowerPoint Presentation</vt:lpstr>
      <vt:lpstr>Permission Analysis</vt:lpstr>
      <vt:lpstr>Tracking The Trackers</vt:lpstr>
      <vt:lpstr>Trackers Found</vt:lpstr>
      <vt:lpstr>Are we done yet?</vt:lpstr>
      <vt:lpstr>Improve Tooling</vt:lpstr>
      <vt:lpstr>State February 2025</vt:lpstr>
      <vt:lpstr>Moving Forward</vt:lpstr>
      <vt:lpstr>Challenges Testing Pre-Installed Apps</vt:lpstr>
      <vt:lpstr>Re-Hosting Pre-Installed Apps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Sutter</dc:creator>
  <cp:lastModifiedBy>Thomas Sutter</cp:lastModifiedBy>
  <cp:revision>519</cp:revision>
  <dcterms:created xsi:type="dcterms:W3CDTF">2024-11-28T12:05:23Z</dcterms:created>
  <dcterms:modified xsi:type="dcterms:W3CDTF">2025-02-19T14:24:36Z</dcterms:modified>
</cp:coreProperties>
</file>